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BC8E6CF5-96B5-4F5A-A5CF-AB8A8C513043}" type="datetimeFigureOut">
              <a:rPr lang="es-CO" smtClean="0"/>
              <a:t>10/03/2014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4510B53-1423-4AFD-8103-6C92D810FAB2}" type="slidenum">
              <a:rPr lang="es-CO" smtClean="0"/>
              <a:t>‹Nº›</a:t>
            </a:fld>
            <a:endParaRPr lang="es-CO"/>
          </a:p>
        </p:txBody>
      </p:sp>
    </p:spTree>
    <p:extLst>
      <p:ext uri="{BB962C8B-B14F-4D97-AF65-F5344CB8AC3E}">
        <p14:creationId xmlns:p14="http://schemas.microsoft.com/office/powerpoint/2010/main" val="3442675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C8E6CF5-96B5-4F5A-A5CF-AB8A8C513043}" type="datetimeFigureOut">
              <a:rPr lang="es-CO" smtClean="0"/>
              <a:t>10/03/2014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4510B53-1423-4AFD-8103-6C92D810FAB2}" type="slidenum">
              <a:rPr lang="es-CO" smtClean="0"/>
              <a:t>‹Nº›</a:t>
            </a:fld>
            <a:endParaRPr lang="es-CO"/>
          </a:p>
        </p:txBody>
      </p:sp>
    </p:spTree>
    <p:extLst>
      <p:ext uri="{BB962C8B-B14F-4D97-AF65-F5344CB8AC3E}">
        <p14:creationId xmlns:p14="http://schemas.microsoft.com/office/powerpoint/2010/main" val="1827150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C8E6CF5-96B5-4F5A-A5CF-AB8A8C513043}" type="datetimeFigureOut">
              <a:rPr lang="es-CO" smtClean="0"/>
              <a:t>10/03/2014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4510B53-1423-4AFD-8103-6C92D810FAB2}" type="slidenum">
              <a:rPr lang="es-CO" smtClean="0"/>
              <a:t>‹Nº›</a:t>
            </a:fld>
            <a:endParaRPr lang="es-CO"/>
          </a:p>
        </p:txBody>
      </p:sp>
    </p:spTree>
    <p:extLst>
      <p:ext uri="{BB962C8B-B14F-4D97-AF65-F5344CB8AC3E}">
        <p14:creationId xmlns:p14="http://schemas.microsoft.com/office/powerpoint/2010/main" val="20615752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BC8E6CF5-96B5-4F5A-A5CF-AB8A8C513043}" type="datetimeFigureOut">
              <a:rPr lang="es-CO" smtClean="0"/>
              <a:t>10/03/2014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34510B53-1423-4AFD-8103-6C92D810FAB2}" type="slidenum">
              <a:rPr lang="es-CO" smtClean="0"/>
              <a:t>‹Nº›</a:t>
            </a:fld>
            <a:endParaRPr lang="es-CO"/>
          </a:p>
        </p:txBody>
      </p:sp>
    </p:spTree>
    <p:extLst>
      <p:ext uri="{BB962C8B-B14F-4D97-AF65-F5344CB8AC3E}">
        <p14:creationId xmlns:p14="http://schemas.microsoft.com/office/powerpoint/2010/main" val="1477991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BC8E6CF5-96B5-4F5A-A5CF-AB8A8C513043}" type="datetimeFigureOut">
              <a:rPr lang="es-CO" smtClean="0"/>
              <a:t>10/03/2014</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34510B53-1423-4AFD-8103-6C92D810FAB2}" type="slidenum">
              <a:rPr lang="es-CO" smtClean="0"/>
              <a:t>‹Nº›</a:t>
            </a:fld>
            <a:endParaRPr lang="es-CO"/>
          </a:p>
        </p:txBody>
      </p:sp>
    </p:spTree>
    <p:extLst>
      <p:ext uri="{BB962C8B-B14F-4D97-AF65-F5344CB8AC3E}">
        <p14:creationId xmlns:p14="http://schemas.microsoft.com/office/powerpoint/2010/main" val="251366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BC8E6CF5-96B5-4F5A-A5CF-AB8A8C513043}" type="datetimeFigureOut">
              <a:rPr lang="es-CO" smtClean="0"/>
              <a:t>10/03/2014</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34510B53-1423-4AFD-8103-6C92D810FAB2}" type="slidenum">
              <a:rPr lang="es-CO" smtClean="0"/>
              <a:t>‹Nº›</a:t>
            </a:fld>
            <a:endParaRPr lang="es-CO"/>
          </a:p>
        </p:txBody>
      </p:sp>
    </p:spTree>
    <p:extLst>
      <p:ext uri="{BB962C8B-B14F-4D97-AF65-F5344CB8AC3E}">
        <p14:creationId xmlns:p14="http://schemas.microsoft.com/office/powerpoint/2010/main" val="1042406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C8E6CF5-96B5-4F5A-A5CF-AB8A8C513043}" type="datetimeFigureOut">
              <a:rPr lang="es-CO" smtClean="0"/>
              <a:t>10/03/2014</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34510B53-1423-4AFD-8103-6C92D810FAB2}" type="slidenum">
              <a:rPr lang="es-CO" smtClean="0"/>
              <a:t>‹Nº›</a:t>
            </a:fld>
            <a:endParaRPr lang="es-CO"/>
          </a:p>
        </p:txBody>
      </p:sp>
    </p:spTree>
    <p:extLst>
      <p:ext uri="{BB962C8B-B14F-4D97-AF65-F5344CB8AC3E}">
        <p14:creationId xmlns:p14="http://schemas.microsoft.com/office/powerpoint/2010/main" val="2173512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8E6CF5-96B5-4F5A-A5CF-AB8A8C513043}" type="datetimeFigureOut">
              <a:rPr lang="es-CO" smtClean="0"/>
              <a:t>10/03/2014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34510B53-1423-4AFD-8103-6C92D810FAB2}" type="slidenum">
              <a:rPr lang="es-CO" smtClean="0"/>
              <a:t>‹Nº›</a:t>
            </a:fld>
            <a:endParaRPr lang="es-CO"/>
          </a:p>
        </p:txBody>
      </p:sp>
    </p:spTree>
    <p:extLst>
      <p:ext uri="{BB962C8B-B14F-4D97-AF65-F5344CB8AC3E}">
        <p14:creationId xmlns:p14="http://schemas.microsoft.com/office/powerpoint/2010/main" val="36015249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8E6CF5-96B5-4F5A-A5CF-AB8A8C513043}" type="datetimeFigureOut">
              <a:rPr lang="es-CO" smtClean="0"/>
              <a:t>10/03/2014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34510B53-1423-4AFD-8103-6C92D810FAB2}" type="slidenum">
              <a:rPr lang="es-CO" smtClean="0"/>
              <a:t>‹Nº›</a:t>
            </a:fld>
            <a:endParaRPr lang="es-CO"/>
          </a:p>
        </p:txBody>
      </p:sp>
    </p:spTree>
    <p:extLst>
      <p:ext uri="{BB962C8B-B14F-4D97-AF65-F5344CB8AC3E}">
        <p14:creationId xmlns:p14="http://schemas.microsoft.com/office/powerpoint/2010/main" val="4234371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C8E6CF5-96B5-4F5A-A5CF-AB8A8C513043}" type="datetimeFigureOut">
              <a:rPr lang="es-CO" smtClean="0"/>
              <a:t>10/03/2014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4510B53-1423-4AFD-8103-6C92D810FAB2}" type="slidenum">
              <a:rPr lang="es-CO" smtClean="0"/>
              <a:t>‹Nº›</a:t>
            </a:fld>
            <a:endParaRPr lang="es-CO"/>
          </a:p>
        </p:txBody>
      </p:sp>
    </p:spTree>
    <p:extLst>
      <p:ext uri="{BB962C8B-B14F-4D97-AF65-F5344CB8AC3E}">
        <p14:creationId xmlns:p14="http://schemas.microsoft.com/office/powerpoint/2010/main" val="37202670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C8E6CF5-96B5-4F5A-A5CF-AB8A8C513043}" type="datetimeFigureOut">
              <a:rPr lang="es-CO" smtClean="0"/>
              <a:t>10/03/2014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4510B53-1423-4AFD-8103-6C92D810FAB2}" type="slidenum">
              <a:rPr lang="es-CO" smtClean="0"/>
              <a:t>‹Nº›</a:t>
            </a:fld>
            <a:endParaRPr lang="es-CO"/>
          </a:p>
        </p:txBody>
      </p:sp>
    </p:spTree>
    <p:extLst>
      <p:ext uri="{BB962C8B-B14F-4D97-AF65-F5344CB8AC3E}">
        <p14:creationId xmlns:p14="http://schemas.microsoft.com/office/powerpoint/2010/main" val="3147961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E6CF5-96B5-4F5A-A5CF-AB8A8C513043}" type="datetimeFigureOut">
              <a:rPr lang="es-CO" smtClean="0"/>
              <a:t>10/03/2014</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510B53-1423-4AFD-8103-6C92D810FAB2}" type="slidenum">
              <a:rPr lang="es-CO" smtClean="0"/>
              <a:t>‹Nº›</a:t>
            </a:fld>
            <a:endParaRPr lang="es-CO"/>
          </a:p>
        </p:txBody>
      </p:sp>
    </p:spTree>
    <p:extLst>
      <p:ext uri="{BB962C8B-B14F-4D97-AF65-F5344CB8AC3E}">
        <p14:creationId xmlns:p14="http://schemas.microsoft.com/office/powerpoint/2010/main" val="42152403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7584" y="260648"/>
            <a:ext cx="8064896" cy="1224136"/>
          </a:xfrm>
        </p:spPr>
        <p:txBody>
          <a:bodyPr>
            <a:normAutofit fontScale="90000"/>
          </a:bodyPr>
          <a:lstStyle/>
          <a:p>
            <a:pPr algn="ctr"/>
            <a:r>
              <a:rPr lang="es-CO" dirty="0" smtClean="0">
                <a:latin typeface="Algerian" pitchFamily="82" charset="0"/>
              </a:rPr>
              <a:t>Tipos de profetas y qué es un profeta N° 2.</a:t>
            </a:r>
            <a:endParaRPr lang="es-CO" dirty="0">
              <a:latin typeface="Algerian" pitchFamily="82"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1700808"/>
            <a:ext cx="4176464"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921559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27584" y="260648"/>
            <a:ext cx="7772400" cy="1368152"/>
          </a:xfrm>
        </p:spPr>
        <p:txBody>
          <a:bodyPr>
            <a:normAutofit fontScale="90000"/>
          </a:bodyPr>
          <a:lstStyle/>
          <a:p>
            <a:pPr algn="ctr"/>
            <a:r>
              <a:rPr lang="es-CO" dirty="0" smtClean="0"/>
              <a:t>Veamos un ejemplo de lo que es un profeta proclamador</a:t>
            </a:r>
            <a:r>
              <a:rPr lang="es-CO" dirty="0"/>
              <a:t/>
            </a:r>
            <a:br>
              <a:rPr lang="es-CO" dirty="0"/>
            </a:br>
            <a:endParaRPr lang="es-CO" dirty="0"/>
          </a:p>
        </p:txBody>
      </p:sp>
      <p:sp>
        <p:nvSpPr>
          <p:cNvPr id="3" name="2 Marcador de contenido"/>
          <p:cNvSpPr>
            <a:spLocks noGrp="1"/>
          </p:cNvSpPr>
          <p:nvPr>
            <p:ph idx="1"/>
          </p:nvPr>
        </p:nvSpPr>
        <p:spPr>
          <a:xfrm>
            <a:off x="914400" y="1783560"/>
            <a:ext cx="7772400" cy="4741784"/>
          </a:xfrm>
          <a:solidFill>
            <a:srgbClr val="7030A0"/>
          </a:solidFill>
        </p:spPr>
        <p:txBody>
          <a:bodyPr>
            <a:normAutofit fontScale="92500" lnSpcReduction="10000"/>
          </a:bodyPr>
          <a:lstStyle/>
          <a:p>
            <a:pPr marL="68580" indent="0" algn="ctr">
              <a:buNone/>
            </a:pPr>
            <a:r>
              <a:rPr lang="es-CO" dirty="0" smtClean="0"/>
              <a:t> </a:t>
            </a:r>
            <a:r>
              <a:rPr lang="es-CO" sz="4100" u="sng" dirty="0"/>
              <a:t>Abraham.</a:t>
            </a:r>
            <a:endParaRPr lang="es-CO" u="sng" dirty="0"/>
          </a:p>
          <a:p>
            <a:pPr marL="68580" indent="0" algn="ctr">
              <a:buNone/>
            </a:pPr>
            <a:r>
              <a:rPr lang="es-CO" dirty="0"/>
              <a:t>Abimelec rey de Gerar  </a:t>
            </a:r>
            <a:r>
              <a:rPr lang="es-CO" dirty="0" smtClean="0"/>
              <a:t>había </a:t>
            </a:r>
            <a:r>
              <a:rPr lang="es-CO" dirty="0"/>
              <a:t>tomado a la esposa de Abraham lea </a:t>
            </a:r>
            <a:r>
              <a:rPr lang="es-CO" b="1" dirty="0" smtClean="0">
                <a:solidFill>
                  <a:srgbClr val="FFFF00"/>
                </a:solidFill>
              </a:rPr>
              <a:t>Gen. 20:1-10.</a:t>
            </a:r>
            <a:r>
              <a:rPr lang="es-CO" b="1" dirty="0">
                <a:solidFill>
                  <a:srgbClr val="FFFF00"/>
                </a:solidFill>
              </a:rPr>
              <a:t/>
            </a:r>
            <a:br>
              <a:rPr lang="es-CO" b="1" dirty="0">
                <a:solidFill>
                  <a:srgbClr val="FFFF00"/>
                </a:solidFill>
              </a:rPr>
            </a:br>
            <a:endParaRPr lang="es-CO" b="1" dirty="0">
              <a:solidFill>
                <a:srgbClr val="FFFF00"/>
              </a:solidFill>
            </a:endParaRPr>
          </a:p>
          <a:p>
            <a:pPr marL="68580" indent="0" algn="ctr">
              <a:buNone/>
            </a:pPr>
            <a:r>
              <a:rPr lang="es-CO" dirty="0" smtClean="0">
                <a:solidFill>
                  <a:srgbClr val="FFFF00"/>
                </a:solidFill>
              </a:rPr>
              <a:t>Génesis 20:7.</a:t>
            </a:r>
            <a:r>
              <a:rPr lang="es-CO" dirty="0" smtClean="0"/>
              <a:t> «</a:t>
            </a:r>
            <a:r>
              <a:rPr lang="es-CO" dirty="0" smtClean="0">
                <a:latin typeface="Agency FB" pitchFamily="34" charset="0"/>
              </a:rPr>
              <a:t>Ahora</a:t>
            </a:r>
            <a:r>
              <a:rPr lang="es-CO" dirty="0">
                <a:latin typeface="Agency FB" pitchFamily="34" charset="0"/>
              </a:rPr>
              <a:t>, pues, devuelve la mujer a su marido; porque es </a:t>
            </a:r>
            <a:r>
              <a:rPr lang="es-CO" u="sng" dirty="0">
                <a:latin typeface="Agency FB" pitchFamily="34" charset="0"/>
              </a:rPr>
              <a:t>profeta</a:t>
            </a:r>
            <a:r>
              <a:rPr lang="es-CO" dirty="0">
                <a:latin typeface="Agency FB" pitchFamily="34" charset="0"/>
              </a:rPr>
              <a:t>, y orará por ti, y vivirás. Y si no la devolvieres, sabe que de cierto morirás tú, y todos los </a:t>
            </a:r>
            <a:r>
              <a:rPr lang="es-CO" dirty="0" smtClean="0">
                <a:latin typeface="Agency FB" pitchFamily="34" charset="0"/>
              </a:rPr>
              <a:t>tuyos</a:t>
            </a:r>
            <a:r>
              <a:rPr lang="es-CO" dirty="0" smtClean="0"/>
              <a:t>».</a:t>
            </a:r>
            <a:endParaRPr lang="es-CO" dirty="0"/>
          </a:p>
          <a:p>
            <a:pPr marL="68580" indent="0" algn="ctr">
              <a:buNone/>
            </a:pPr>
            <a:r>
              <a:rPr lang="es-CO" dirty="0" smtClean="0"/>
              <a:t>Como </a:t>
            </a:r>
            <a:r>
              <a:rPr lang="es-CO" dirty="0"/>
              <a:t>vemos Abraham fue considerado Profeta ante los ojos de Dios.</a:t>
            </a:r>
          </a:p>
        </p:txBody>
      </p:sp>
    </p:spTree>
    <p:extLst>
      <p:ext uri="{BB962C8B-B14F-4D97-AF65-F5344CB8AC3E}">
        <p14:creationId xmlns:p14="http://schemas.microsoft.com/office/powerpoint/2010/main" val="315850252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wipe(down)">
                                      <p:cBhvr>
                                        <p:cTn id="31" dur="580">
                                          <p:stCondLst>
                                            <p:cond delay="0"/>
                                          </p:stCondLst>
                                        </p:cTn>
                                        <p:tgtEl>
                                          <p:spTgt spid="3">
                                            <p:txEl>
                                              <p:pRg st="2" end="2"/>
                                            </p:txEl>
                                          </p:spTgt>
                                        </p:tgtEl>
                                      </p:cBhvr>
                                    </p:animEffect>
                                    <p:anim calcmode="lin" valueType="num">
                                      <p:cBhvr>
                                        <p:cTn id="3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2" end="2"/>
                                            </p:txEl>
                                          </p:spTgt>
                                        </p:tgtEl>
                                      </p:cBhvr>
                                      <p:to x="100000" y="60000"/>
                                    </p:animScale>
                                    <p:animScale>
                                      <p:cBhvr>
                                        <p:cTn id="38" dur="166" decel="50000">
                                          <p:stCondLst>
                                            <p:cond delay="676"/>
                                          </p:stCondLst>
                                        </p:cTn>
                                        <p:tgtEl>
                                          <p:spTgt spid="3">
                                            <p:txEl>
                                              <p:pRg st="2" end="2"/>
                                            </p:txEl>
                                          </p:spTgt>
                                        </p:tgtEl>
                                      </p:cBhvr>
                                      <p:to x="100000" y="100000"/>
                                    </p:animScale>
                                    <p:animScale>
                                      <p:cBhvr>
                                        <p:cTn id="39" dur="26">
                                          <p:stCondLst>
                                            <p:cond delay="1312"/>
                                          </p:stCondLst>
                                        </p:cTn>
                                        <p:tgtEl>
                                          <p:spTgt spid="3">
                                            <p:txEl>
                                              <p:pRg st="2" end="2"/>
                                            </p:txEl>
                                          </p:spTgt>
                                        </p:tgtEl>
                                      </p:cBhvr>
                                      <p:to x="100000" y="80000"/>
                                    </p:animScale>
                                    <p:animScale>
                                      <p:cBhvr>
                                        <p:cTn id="40" dur="166" decel="50000">
                                          <p:stCondLst>
                                            <p:cond delay="1338"/>
                                          </p:stCondLst>
                                        </p:cTn>
                                        <p:tgtEl>
                                          <p:spTgt spid="3">
                                            <p:txEl>
                                              <p:pRg st="2" end="2"/>
                                            </p:txEl>
                                          </p:spTgt>
                                        </p:tgtEl>
                                      </p:cBhvr>
                                      <p:to x="100000" y="100000"/>
                                    </p:animScale>
                                    <p:animScale>
                                      <p:cBhvr>
                                        <p:cTn id="41" dur="26">
                                          <p:stCondLst>
                                            <p:cond delay="1642"/>
                                          </p:stCondLst>
                                        </p:cTn>
                                        <p:tgtEl>
                                          <p:spTgt spid="3">
                                            <p:txEl>
                                              <p:pRg st="2" end="2"/>
                                            </p:txEl>
                                          </p:spTgt>
                                        </p:tgtEl>
                                      </p:cBhvr>
                                      <p:to x="100000" y="90000"/>
                                    </p:animScale>
                                    <p:animScale>
                                      <p:cBhvr>
                                        <p:cTn id="42" dur="166" decel="50000">
                                          <p:stCondLst>
                                            <p:cond delay="1668"/>
                                          </p:stCondLst>
                                        </p:cTn>
                                        <p:tgtEl>
                                          <p:spTgt spid="3">
                                            <p:txEl>
                                              <p:pRg st="2" end="2"/>
                                            </p:txEl>
                                          </p:spTgt>
                                        </p:tgtEl>
                                      </p:cBhvr>
                                      <p:to x="100000" y="100000"/>
                                    </p:animScale>
                                    <p:animScale>
                                      <p:cBhvr>
                                        <p:cTn id="43" dur="26">
                                          <p:stCondLst>
                                            <p:cond delay="1808"/>
                                          </p:stCondLst>
                                        </p:cTn>
                                        <p:tgtEl>
                                          <p:spTgt spid="3">
                                            <p:txEl>
                                              <p:pRg st="2" end="2"/>
                                            </p:txEl>
                                          </p:spTgt>
                                        </p:tgtEl>
                                      </p:cBhvr>
                                      <p:to x="100000" y="95000"/>
                                    </p:animScale>
                                    <p:animScale>
                                      <p:cBhvr>
                                        <p:cTn id="44" dur="166" decel="50000">
                                          <p:stCondLst>
                                            <p:cond delay="1834"/>
                                          </p:stCondLst>
                                        </p:cTn>
                                        <p:tgtEl>
                                          <p:spTgt spid="3">
                                            <p:txEl>
                                              <p:pRg st="2" end="2"/>
                                            </p:txEl>
                                          </p:spTgt>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3">
                                            <p:txEl>
                                              <p:pRg st="3" end="3"/>
                                            </p:txEl>
                                          </p:spTgt>
                                        </p:tgtEl>
                                        <p:attrNameLst>
                                          <p:attrName>style.visibility</p:attrName>
                                        </p:attrNameLst>
                                      </p:cBhvr>
                                      <p:to>
                                        <p:strVal val="visible"/>
                                      </p:to>
                                    </p:set>
                                    <p:animEffect transition="in" filter="wipe(down)">
                                      <p:cBhvr>
                                        <p:cTn id="47" dur="580">
                                          <p:stCondLst>
                                            <p:cond delay="0"/>
                                          </p:stCondLst>
                                        </p:cTn>
                                        <p:tgtEl>
                                          <p:spTgt spid="3">
                                            <p:txEl>
                                              <p:pRg st="3" end="3"/>
                                            </p:txEl>
                                          </p:spTgt>
                                        </p:tgtEl>
                                      </p:cBhvr>
                                    </p:animEffect>
                                    <p:anim calcmode="lin" valueType="num">
                                      <p:cBhvr>
                                        <p:cTn id="4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53" dur="26">
                                          <p:stCondLst>
                                            <p:cond delay="650"/>
                                          </p:stCondLst>
                                        </p:cTn>
                                        <p:tgtEl>
                                          <p:spTgt spid="3">
                                            <p:txEl>
                                              <p:pRg st="3" end="3"/>
                                            </p:txEl>
                                          </p:spTgt>
                                        </p:tgtEl>
                                      </p:cBhvr>
                                      <p:to x="100000" y="60000"/>
                                    </p:animScale>
                                    <p:animScale>
                                      <p:cBhvr>
                                        <p:cTn id="54" dur="166" decel="50000">
                                          <p:stCondLst>
                                            <p:cond delay="676"/>
                                          </p:stCondLst>
                                        </p:cTn>
                                        <p:tgtEl>
                                          <p:spTgt spid="3">
                                            <p:txEl>
                                              <p:pRg st="3" end="3"/>
                                            </p:txEl>
                                          </p:spTgt>
                                        </p:tgtEl>
                                      </p:cBhvr>
                                      <p:to x="100000" y="100000"/>
                                    </p:animScale>
                                    <p:animScale>
                                      <p:cBhvr>
                                        <p:cTn id="55" dur="26">
                                          <p:stCondLst>
                                            <p:cond delay="1312"/>
                                          </p:stCondLst>
                                        </p:cTn>
                                        <p:tgtEl>
                                          <p:spTgt spid="3">
                                            <p:txEl>
                                              <p:pRg st="3" end="3"/>
                                            </p:txEl>
                                          </p:spTgt>
                                        </p:tgtEl>
                                      </p:cBhvr>
                                      <p:to x="100000" y="80000"/>
                                    </p:animScale>
                                    <p:animScale>
                                      <p:cBhvr>
                                        <p:cTn id="56" dur="166" decel="50000">
                                          <p:stCondLst>
                                            <p:cond delay="1338"/>
                                          </p:stCondLst>
                                        </p:cTn>
                                        <p:tgtEl>
                                          <p:spTgt spid="3">
                                            <p:txEl>
                                              <p:pRg st="3" end="3"/>
                                            </p:txEl>
                                          </p:spTgt>
                                        </p:tgtEl>
                                      </p:cBhvr>
                                      <p:to x="100000" y="100000"/>
                                    </p:animScale>
                                    <p:animScale>
                                      <p:cBhvr>
                                        <p:cTn id="57" dur="26">
                                          <p:stCondLst>
                                            <p:cond delay="1642"/>
                                          </p:stCondLst>
                                        </p:cTn>
                                        <p:tgtEl>
                                          <p:spTgt spid="3">
                                            <p:txEl>
                                              <p:pRg st="3" end="3"/>
                                            </p:txEl>
                                          </p:spTgt>
                                        </p:tgtEl>
                                      </p:cBhvr>
                                      <p:to x="100000" y="90000"/>
                                    </p:animScale>
                                    <p:animScale>
                                      <p:cBhvr>
                                        <p:cTn id="58" dur="166" decel="50000">
                                          <p:stCondLst>
                                            <p:cond delay="1668"/>
                                          </p:stCondLst>
                                        </p:cTn>
                                        <p:tgtEl>
                                          <p:spTgt spid="3">
                                            <p:txEl>
                                              <p:pRg st="3" end="3"/>
                                            </p:txEl>
                                          </p:spTgt>
                                        </p:tgtEl>
                                      </p:cBhvr>
                                      <p:to x="100000" y="100000"/>
                                    </p:animScale>
                                    <p:animScale>
                                      <p:cBhvr>
                                        <p:cTn id="59" dur="26">
                                          <p:stCondLst>
                                            <p:cond delay="1808"/>
                                          </p:stCondLst>
                                        </p:cTn>
                                        <p:tgtEl>
                                          <p:spTgt spid="3">
                                            <p:txEl>
                                              <p:pRg st="3" end="3"/>
                                            </p:txEl>
                                          </p:spTgt>
                                        </p:tgtEl>
                                      </p:cBhvr>
                                      <p:to x="100000" y="95000"/>
                                    </p:animScale>
                                    <p:animScale>
                                      <p:cBhvr>
                                        <p:cTn id="60"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332656"/>
            <a:ext cx="7772400" cy="6022904"/>
          </a:xfrm>
        </p:spPr>
        <p:txBody>
          <a:bodyPr>
            <a:normAutofit lnSpcReduction="10000"/>
          </a:bodyPr>
          <a:lstStyle/>
          <a:p>
            <a:pPr marL="68580" indent="0" algn="ctr">
              <a:buNone/>
            </a:pPr>
            <a:r>
              <a:rPr lang="es-CO" b="1" dirty="0">
                <a:solidFill>
                  <a:srgbClr val="FFFF00"/>
                </a:solidFill>
              </a:rPr>
              <a:t>Génesis </a:t>
            </a:r>
            <a:r>
              <a:rPr lang="es-CO" b="1" dirty="0" smtClean="0">
                <a:solidFill>
                  <a:srgbClr val="FFFF00"/>
                </a:solidFill>
              </a:rPr>
              <a:t>15:13-14. </a:t>
            </a:r>
            <a:r>
              <a:rPr lang="es-CO" dirty="0" smtClean="0"/>
              <a:t>Entonces </a:t>
            </a:r>
            <a:r>
              <a:rPr lang="es-CO" dirty="0"/>
              <a:t>Jehová dijo a Abram: </a:t>
            </a:r>
            <a:r>
              <a:rPr lang="es-CO" dirty="0" smtClean="0"/>
              <a:t>«</a:t>
            </a:r>
            <a:r>
              <a:rPr lang="es-CO" dirty="0" smtClean="0">
                <a:latin typeface="Agency FB" pitchFamily="34" charset="0"/>
              </a:rPr>
              <a:t>Ten </a:t>
            </a:r>
            <a:r>
              <a:rPr lang="es-CO" dirty="0">
                <a:latin typeface="Agency FB" pitchFamily="34" charset="0"/>
              </a:rPr>
              <a:t>por cierto que tu descendencia morará en tierra ajena, y será esclava allí, y será oprimida cuatrocientos años. Mas también a la nación a la cual servirán, juzgaré yo; y después de </a:t>
            </a:r>
            <a:r>
              <a:rPr lang="es-CO" dirty="0" smtClean="0">
                <a:latin typeface="Agency FB" pitchFamily="34" charset="0"/>
              </a:rPr>
              <a:t>esto saldrán</a:t>
            </a:r>
            <a:r>
              <a:rPr lang="es-CO" dirty="0">
                <a:latin typeface="Agency FB" pitchFamily="34" charset="0"/>
              </a:rPr>
              <a:t> con gran </a:t>
            </a:r>
            <a:r>
              <a:rPr lang="es-CO" dirty="0" smtClean="0">
                <a:latin typeface="Agency FB" pitchFamily="34" charset="0"/>
              </a:rPr>
              <a:t>riqueza</a:t>
            </a:r>
            <a:r>
              <a:rPr lang="es-CO" dirty="0" smtClean="0"/>
              <a:t>».</a:t>
            </a:r>
            <a:endParaRPr lang="es-CO" dirty="0"/>
          </a:p>
          <a:p>
            <a:pPr marL="68580" indent="0">
              <a:buNone/>
            </a:pPr>
            <a:endParaRPr lang="es-CO" dirty="0"/>
          </a:p>
          <a:p>
            <a:pPr marL="68580" indent="0" algn="ctr">
              <a:buNone/>
            </a:pPr>
            <a:r>
              <a:rPr lang="es-CO" dirty="0" smtClean="0"/>
              <a:t>Vemos </a:t>
            </a:r>
            <a:r>
              <a:rPr lang="es-CO" dirty="0"/>
              <a:t>como Abraham recibe una profecía de tiempo, que lleva un juicio y ese juicio es para Egipto.</a:t>
            </a:r>
          </a:p>
          <a:p>
            <a:pPr marL="68580" indent="0">
              <a:buNone/>
            </a:pPr>
            <a:endParaRPr lang="es-CO" dirty="0"/>
          </a:p>
          <a:p>
            <a:pPr marL="68580" indent="0">
              <a:buNone/>
            </a:pPr>
            <a:r>
              <a:rPr lang="es-CO" dirty="0" smtClean="0"/>
              <a:t>Fue </a:t>
            </a:r>
            <a:r>
              <a:rPr lang="es-CO" dirty="0"/>
              <a:t>la profecía aplicable para Abraham? </a:t>
            </a:r>
            <a:r>
              <a:rPr lang="es-CO" dirty="0" smtClean="0"/>
              <a:t>No</a:t>
            </a:r>
            <a:r>
              <a:rPr lang="es-CO" dirty="0"/>
              <a:t>. </a:t>
            </a:r>
          </a:p>
          <a:p>
            <a:endParaRPr lang="es-CO" dirty="0"/>
          </a:p>
        </p:txBody>
      </p:sp>
    </p:spTree>
    <p:extLst>
      <p:ext uri="{BB962C8B-B14F-4D97-AF65-F5344CB8AC3E}">
        <p14:creationId xmlns:p14="http://schemas.microsoft.com/office/powerpoint/2010/main" val="23035261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14400" y="188640"/>
            <a:ext cx="7772400" cy="2016224"/>
          </a:xfrm>
        </p:spPr>
        <p:txBody>
          <a:bodyPr/>
          <a:lstStyle/>
          <a:p>
            <a:pPr algn="ctr"/>
            <a:r>
              <a:rPr lang="es-CO" dirty="0" smtClean="0"/>
              <a:t>¿Quién fue el profeta recogedor de la profecía de Abraham?</a:t>
            </a:r>
            <a:endParaRPr lang="es-CO" dirty="0"/>
          </a:p>
        </p:txBody>
      </p:sp>
      <p:sp>
        <p:nvSpPr>
          <p:cNvPr id="3" name="2 Marcador de contenido"/>
          <p:cNvSpPr>
            <a:spLocks noGrp="1"/>
          </p:cNvSpPr>
          <p:nvPr>
            <p:ph idx="1"/>
          </p:nvPr>
        </p:nvSpPr>
        <p:spPr>
          <a:xfrm>
            <a:off x="914400" y="2276872"/>
            <a:ext cx="7772400" cy="4078688"/>
          </a:xfrm>
          <a:solidFill>
            <a:srgbClr val="7030A0"/>
          </a:solidFill>
        </p:spPr>
        <p:txBody>
          <a:bodyPr>
            <a:normAutofit fontScale="92500" lnSpcReduction="20000"/>
          </a:bodyPr>
          <a:lstStyle/>
          <a:p>
            <a:pPr marL="68580" indent="0" algn="ctr">
              <a:buNone/>
            </a:pPr>
            <a:r>
              <a:rPr lang="es-CO" sz="4100" b="1" u="sng" dirty="0" smtClean="0">
                <a:solidFill>
                  <a:srgbClr val="FFFF00"/>
                </a:solidFill>
              </a:rPr>
              <a:t>Moisés.</a:t>
            </a:r>
            <a:endParaRPr lang="es-CO" b="1" u="sng" dirty="0">
              <a:solidFill>
                <a:srgbClr val="FFFF00"/>
              </a:solidFill>
            </a:endParaRPr>
          </a:p>
          <a:p>
            <a:pPr marL="68580" indent="0" algn="ctr">
              <a:buNone/>
            </a:pPr>
            <a:r>
              <a:rPr lang="es-CO" b="1" dirty="0" smtClean="0">
                <a:solidFill>
                  <a:srgbClr val="FFFF00"/>
                </a:solidFill>
              </a:rPr>
              <a:t>Oseas </a:t>
            </a:r>
            <a:r>
              <a:rPr lang="es-CO" b="1" dirty="0">
                <a:solidFill>
                  <a:srgbClr val="FFFF00"/>
                </a:solidFill>
              </a:rPr>
              <a:t>12: </a:t>
            </a:r>
            <a:r>
              <a:rPr lang="es-CO" b="1" dirty="0" smtClean="0">
                <a:solidFill>
                  <a:srgbClr val="FFFF00"/>
                </a:solidFill>
              </a:rPr>
              <a:t>13</a:t>
            </a:r>
            <a:r>
              <a:rPr lang="es-CO" dirty="0" smtClean="0"/>
              <a:t>.</a:t>
            </a:r>
            <a:r>
              <a:rPr lang="es-CO" dirty="0"/>
              <a:t> </a:t>
            </a:r>
            <a:r>
              <a:rPr lang="es-CO" dirty="0" smtClean="0"/>
              <a:t>«</a:t>
            </a:r>
            <a:r>
              <a:rPr lang="es-CO" dirty="0" smtClean="0">
                <a:latin typeface="Agency FB" pitchFamily="34" charset="0"/>
              </a:rPr>
              <a:t>Y </a:t>
            </a:r>
            <a:r>
              <a:rPr lang="es-CO" dirty="0">
                <a:latin typeface="Agency FB" pitchFamily="34" charset="0"/>
              </a:rPr>
              <a:t>por un profeta Jehová hizo subir a Israel de Egipto, y por un </a:t>
            </a:r>
            <a:r>
              <a:rPr lang="es-CO" dirty="0" smtClean="0">
                <a:latin typeface="Agency FB" pitchFamily="34" charset="0"/>
              </a:rPr>
              <a:t>profeta fue guardado</a:t>
            </a:r>
            <a:r>
              <a:rPr lang="es-CO" dirty="0" smtClean="0"/>
              <a:t>».</a:t>
            </a:r>
            <a:endParaRPr lang="es-CO" dirty="0"/>
          </a:p>
          <a:p>
            <a:pPr marL="68580" indent="0" algn="ctr">
              <a:buNone/>
            </a:pPr>
            <a:endParaRPr lang="es-CO" dirty="0" smtClean="0"/>
          </a:p>
          <a:p>
            <a:pPr marL="68580" indent="0" algn="ctr">
              <a:buNone/>
            </a:pPr>
            <a:r>
              <a:rPr lang="es-CO" dirty="0" smtClean="0"/>
              <a:t>Como </a:t>
            </a:r>
            <a:r>
              <a:rPr lang="es-CO" dirty="0"/>
              <a:t>vemos Moisés fue ese segundo Profeta para Israel.</a:t>
            </a:r>
          </a:p>
          <a:p>
            <a:pPr marL="68580" indent="0">
              <a:buNone/>
            </a:pPr>
            <a:endParaRPr lang="es-CO" dirty="0"/>
          </a:p>
          <a:p>
            <a:pPr marL="68580" indent="0" algn="ctr">
              <a:buNone/>
            </a:pPr>
            <a:r>
              <a:rPr lang="es-CO" dirty="0" smtClean="0"/>
              <a:t>Fue </a:t>
            </a:r>
            <a:r>
              <a:rPr lang="es-CO" dirty="0"/>
              <a:t>la profecía aplicable para el tiempo de Moisés? </a:t>
            </a:r>
            <a:r>
              <a:rPr lang="es-CO" dirty="0" smtClean="0"/>
              <a:t>Claro que si</a:t>
            </a:r>
            <a:r>
              <a:rPr lang="es-CO" dirty="0"/>
              <a:t> </a:t>
            </a:r>
          </a:p>
        </p:txBody>
      </p:sp>
    </p:spTree>
    <p:extLst>
      <p:ext uri="{BB962C8B-B14F-4D97-AF65-F5344CB8AC3E}">
        <p14:creationId xmlns:p14="http://schemas.microsoft.com/office/powerpoint/2010/main" val="154099501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arn(inVertical)">
                                      <p:cBhvr>
                                        <p:cTn id="13" dur="5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wheel(1)">
                                      <p:cBhvr>
                                        <p:cTn id="18"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548680"/>
            <a:ext cx="7772400" cy="5806880"/>
          </a:xfrm>
          <a:solidFill>
            <a:schemeClr val="bg1">
              <a:lumMod val="65000"/>
              <a:lumOff val="35000"/>
            </a:schemeClr>
          </a:solidFill>
        </p:spPr>
        <p:txBody>
          <a:bodyPr>
            <a:normAutofit fontScale="92500" lnSpcReduction="10000"/>
          </a:bodyPr>
          <a:lstStyle/>
          <a:p>
            <a:pPr marL="68580" indent="0" algn="ctr">
              <a:buNone/>
            </a:pPr>
            <a:r>
              <a:rPr lang="es-CO" b="1" dirty="0" smtClean="0"/>
              <a:t>Fue </a:t>
            </a:r>
            <a:r>
              <a:rPr lang="es-CO" b="1" dirty="0"/>
              <a:t>la misma profecía la que </a:t>
            </a:r>
            <a:r>
              <a:rPr lang="es-CO" b="1" dirty="0" smtClean="0"/>
              <a:t>vivió </a:t>
            </a:r>
            <a:r>
              <a:rPr lang="es-CO" b="1" dirty="0"/>
              <a:t>Moisés? Si </a:t>
            </a:r>
            <a:endParaRPr lang="es-CO" dirty="0"/>
          </a:p>
          <a:p>
            <a:pPr marL="68580" indent="0">
              <a:buNone/>
            </a:pPr>
            <a:endParaRPr lang="es-CO" b="1" dirty="0" smtClean="0"/>
          </a:p>
          <a:p>
            <a:pPr marL="68580" indent="0" algn="ctr">
              <a:buNone/>
            </a:pPr>
            <a:r>
              <a:rPr lang="es-CO" b="1" dirty="0" smtClean="0"/>
              <a:t>Fue </a:t>
            </a:r>
            <a:r>
              <a:rPr lang="es-CO" b="1" dirty="0"/>
              <a:t>el mensaje de Moisés de vida o muerte? </a:t>
            </a:r>
            <a:r>
              <a:rPr lang="es-CO" b="1" dirty="0" smtClean="0"/>
              <a:t> Claro</a:t>
            </a:r>
            <a:endParaRPr lang="es-CO" dirty="0"/>
          </a:p>
          <a:p>
            <a:pPr marL="68580" indent="0" algn="ctr">
              <a:buNone/>
            </a:pPr>
            <a:endParaRPr lang="es-CO" b="1" dirty="0" smtClean="0"/>
          </a:p>
          <a:p>
            <a:pPr marL="68580" indent="0" algn="ctr">
              <a:buNone/>
            </a:pPr>
            <a:r>
              <a:rPr lang="es-CO" b="1" dirty="0" smtClean="0"/>
              <a:t>Salió </a:t>
            </a:r>
            <a:r>
              <a:rPr lang="es-CO" b="1" dirty="0"/>
              <a:t>un remanente de esa profecía de tiempo? Claro </a:t>
            </a:r>
            <a:endParaRPr lang="es-CO" dirty="0"/>
          </a:p>
          <a:p>
            <a:pPr marL="68580" indent="0">
              <a:buNone/>
            </a:pPr>
            <a:endParaRPr lang="es-CO" b="1" dirty="0" smtClean="0"/>
          </a:p>
          <a:p>
            <a:pPr marL="68580" indent="0" algn="ctr">
              <a:buNone/>
            </a:pPr>
            <a:r>
              <a:rPr lang="es-CO" b="1" dirty="0" smtClean="0">
                <a:solidFill>
                  <a:srgbClr val="FFFF00"/>
                </a:solidFill>
              </a:rPr>
              <a:t>Éxodo 3:12</a:t>
            </a:r>
            <a:r>
              <a:rPr lang="es-CO" b="1" dirty="0" smtClean="0"/>
              <a:t>. </a:t>
            </a:r>
            <a:r>
              <a:rPr lang="es-CO" dirty="0" smtClean="0"/>
              <a:t>Y </a:t>
            </a:r>
            <a:r>
              <a:rPr lang="es-CO" dirty="0"/>
              <a:t>él respondió: </a:t>
            </a:r>
            <a:r>
              <a:rPr lang="es-CO" dirty="0" smtClean="0"/>
              <a:t>«</a:t>
            </a:r>
            <a:r>
              <a:rPr lang="es-CO" dirty="0" smtClean="0">
                <a:latin typeface="Agency FB" pitchFamily="34" charset="0"/>
              </a:rPr>
              <a:t>Ve</a:t>
            </a:r>
            <a:r>
              <a:rPr lang="es-CO" dirty="0">
                <a:latin typeface="Agency FB" pitchFamily="34" charset="0"/>
              </a:rPr>
              <a:t>, porque yo estaré contigo; y esto te será por señal de que </a:t>
            </a:r>
            <a:r>
              <a:rPr lang="es-CO" b="1" dirty="0">
                <a:latin typeface="Agency FB" pitchFamily="34" charset="0"/>
              </a:rPr>
              <a:t>yo te he enviado</a:t>
            </a:r>
            <a:r>
              <a:rPr lang="es-CO" dirty="0">
                <a:latin typeface="Agency FB" pitchFamily="34" charset="0"/>
              </a:rPr>
              <a:t>: cuando hayas sacado de Egipto al pueblo, serviréis a Dios sobre este </a:t>
            </a:r>
            <a:r>
              <a:rPr lang="es-CO" dirty="0" smtClean="0">
                <a:latin typeface="Agency FB" pitchFamily="34" charset="0"/>
              </a:rPr>
              <a:t>monte</a:t>
            </a:r>
            <a:r>
              <a:rPr lang="es-CO" dirty="0" smtClean="0"/>
              <a:t>».</a:t>
            </a:r>
            <a:endParaRPr lang="es-CO" dirty="0"/>
          </a:p>
        </p:txBody>
      </p:sp>
    </p:spTree>
    <p:extLst>
      <p:ext uri="{BB962C8B-B14F-4D97-AF65-F5344CB8AC3E}">
        <p14:creationId xmlns:p14="http://schemas.microsoft.com/office/powerpoint/2010/main" val="6286089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p:cTn id="3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14400" y="512064"/>
            <a:ext cx="7772400" cy="1404768"/>
          </a:xfrm>
          <a:solidFill>
            <a:srgbClr val="00B050"/>
          </a:solidFill>
        </p:spPr>
        <p:txBody>
          <a:bodyPr>
            <a:normAutofit fontScale="90000"/>
          </a:bodyPr>
          <a:lstStyle/>
          <a:p>
            <a:pPr algn="ctr"/>
            <a:r>
              <a:rPr lang="es-CO" dirty="0" smtClean="0"/>
              <a:t>Ahora veamos el significado </a:t>
            </a:r>
            <a:r>
              <a:rPr lang="es-CO" dirty="0"/>
              <a:t>de los </a:t>
            </a:r>
            <a:r>
              <a:rPr lang="es-CO" dirty="0" smtClean="0"/>
              <a:t>nombres.</a:t>
            </a:r>
            <a:r>
              <a:rPr lang="es-CO" dirty="0"/>
              <a:t> </a:t>
            </a:r>
          </a:p>
        </p:txBody>
      </p:sp>
      <p:sp>
        <p:nvSpPr>
          <p:cNvPr id="3" name="2 Marcador de contenido"/>
          <p:cNvSpPr>
            <a:spLocks noGrp="1"/>
          </p:cNvSpPr>
          <p:nvPr>
            <p:ph idx="1"/>
          </p:nvPr>
        </p:nvSpPr>
        <p:spPr>
          <a:xfrm>
            <a:off x="914400" y="2276872"/>
            <a:ext cx="5025752" cy="4078688"/>
          </a:xfrm>
          <a:solidFill>
            <a:srgbClr val="92D050"/>
          </a:solidFill>
        </p:spPr>
        <p:txBody>
          <a:bodyPr>
            <a:normAutofit/>
          </a:bodyPr>
          <a:lstStyle/>
          <a:p>
            <a:pPr marL="68580" indent="0" algn="ctr">
              <a:buNone/>
            </a:pPr>
            <a:r>
              <a:rPr lang="pt-BR" sz="3600" b="1" dirty="0" smtClean="0"/>
              <a:t>Abraham: </a:t>
            </a:r>
            <a:r>
              <a:rPr lang="pt-BR" sz="3600" b="1" dirty="0" smtClean="0">
                <a:solidFill>
                  <a:srgbClr val="FFFF00"/>
                </a:solidFill>
              </a:rPr>
              <a:t>Padre </a:t>
            </a:r>
            <a:r>
              <a:rPr lang="pt-BR" sz="3600" b="1" dirty="0">
                <a:solidFill>
                  <a:srgbClr val="FFFF00"/>
                </a:solidFill>
              </a:rPr>
              <a:t>de Multitudes</a:t>
            </a:r>
            <a:r>
              <a:rPr lang="pt-BR" sz="3600" b="1" dirty="0"/>
              <a:t>. (Gn. 17:5).</a:t>
            </a:r>
          </a:p>
          <a:p>
            <a:pPr marL="68580" indent="0" algn="ctr">
              <a:buNone/>
            </a:pPr>
            <a:endParaRPr lang="es-CO" sz="3600" b="1" dirty="0" smtClean="0"/>
          </a:p>
          <a:p>
            <a:pPr marL="68580" indent="0" algn="ctr">
              <a:buNone/>
            </a:pPr>
            <a:r>
              <a:rPr lang="es-CO" sz="3600" b="1" dirty="0" smtClean="0"/>
              <a:t>Moisés</a:t>
            </a:r>
            <a:r>
              <a:rPr lang="es-CO" b="1" dirty="0"/>
              <a:t>: </a:t>
            </a:r>
            <a:r>
              <a:rPr lang="es-CO" b="1" dirty="0" smtClean="0"/>
              <a:t> </a:t>
            </a:r>
            <a:r>
              <a:rPr lang="es-CO" b="1" dirty="0">
                <a:solidFill>
                  <a:srgbClr val="FFFF00"/>
                </a:solidFill>
              </a:rPr>
              <a:t>Significa Sacado de las </a:t>
            </a:r>
            <a:r>
              <a:rPr lang="es-CO" b="1" dirty="0" smtClean="0">
                <a:solidFill>
                  <a:srgbClr val="FFFF00"/>
                </a:solidFill>
              </a:rPr>
              <a:t>Aguas</a:t>
            </a:r>
            <a:r>
              <a:rPr lang="es-CO" b="1" dirty="0">
                <a:solidFill>
                  <a:srgbClr val="FFFF00"/>
                </a:solidFill>
              </a:rPr>
              <a:t>,</a:t>
            </a:r>
            <a:r>
              <a:rPr lang="es-CO" b="1" dirty="0" smtClean="0">
                <a:solidFill>
                  <a:srgbClr val="FFFF00"/>
                </a:solidFill>
              </a:rPr>
              <a:t> </a:t>
            </a:r>
            <a:r>
              <a:rPr lang="es-CO" b="1" dirty="0">
                <a:solidFill>
                  <a:srgbClr val="FFFF00"/>
                </a:solidFill>
              </a:rPr>
              <a:t>(Ex. 2:10</a:t>
            </a:r>
            <a:r>
              <a:rPr lang="es-CO" b="1" dirty="0" smtClean="0">
                <a:solidFill>
                  <a:srgbClr val="FFFF00"/>
                </a:solidFill>
              </a:rPr>
              <a:t>).</a:t>
            </a:r>
            <a:endParaRPr lang="es-CO" b="1" dirty="0">
              <a:solidFill>
                <a:srgbClr val="FFFF00"/>
              </a:solidFill>
            </a:endParaRP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7720" y="3501008"/>
            <a:ext cx="2808312" cy="2649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32508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par>
                                <p:cTn id="27" presetID="31" presetClass="entr" presetSubtype="0" fill="hold" nodeType="withEffect">
                                  <p:stCondLst>
                                    <p:cond delay="0"/>
                                  </p:stCondLst>
                                  <p:childTnLst>
                                    <p:set>
                                      <p:cBhvr>
                                        <p:cTn id="28" dur="1" fill="hold">
                                          <p:stCondLst>
                                            <p:cond delay="0"/>
                                          </p:stCondLst>
                                        </p:cTn>
                                        <p:tgtEl>
                                          <p:spTgt spid="1026"/>
                                        </p:tgtEl>
                                        <p:attrNameLst>
                                          <p:attrName>style.visibility</p:attrName>
                                        </p:attrNameLst>
                                      </p:cBhvr>
                                      <p:to>
                                        <p:strVal val="visible"/>
                                      </p:to>
                                    </p:set>
                                    <p:anim calcmode="lin" valueType="num">
                                      <p:cBhvr>
                                        <p:cTn id="29" dur="1000" fill="hold"/>
                                        <p:tgtEl>
                                          <p:spTgt spid="1026"/>
                                        </p:tgtEl>
                                        <p:attrNameLst>
                                          <p:attrName>ppt_w</p:attrName>
                                        </p:attrNameLst>
                                      </p:cBhvr>
                                      <p:tavLst>
                                        <p:tav tm="0">
                                          <p:val>
                                            <p:fltVal val="0"/>
                                          </p:val>
                                        </p:tav>
                                        <p:tav tm="100000">
                                          <p:val>
                                            <p:strVal val="#ppt_w"/>
                                          </p:val>
                                        </p:tav>
                                      </p:tavLst>
                                    </p:anim>
                                    <p:anim calcmode="lin" valueType="num">
                                      <p:cBhvr>
                                        <p:cTn id="30" dur="1000" fill="hold"/>
                                        <p:tgtEl>
                                          <p:spTgt spid="1026"/>
                                        </p:tgtEl>
                                        <p:attrNameLst>
                                          <p:attrName>ppt_h</p:attrName>
                                        </p:attrNameLst>
                                      </p:cBhvr>
                                      <p:tavLst>
                                        <p:tav tm="0">
                                          <p:val>
                                            <p:fltVal val="0"/>
                                          </p:val>
                                        </p:tav>
                                        <p:tav tm="100000">
                                          <p:val>
                                            <p:strVal val="#ppt_h"/>
                                          </p:val>
                                        </p:tav>
                                      </p:tavLst>
                                    </p:anim>
                                    <p:anim calcmode="lin" valueType="num">
                                      <p:cBhvr>
                                        <p:cTn id="31" dur="1000" fill="hold"/>
                                        <p:tgtEl>
                                          <p:spTgt spid="1026"/>
                                        </p:tgtEl>
                                        <p:attrNameLst>
                                          <p:attrName>style.rotation</p:attrName>
                                        </p:attrNameLst>
                                      </p:cBhvr>
                                      <p:tavLst>
                                        <p:tav tm="0">
                                          <p:val>
                                            <p:fltVal val="90"/>
                                          </p:val>
                                        </p:tav>
                                        <p:tav tm="100000">
                                          <p:val>
                                            <p:fltVal val="0"/>
                                          </p:val>
                                        </p:tav>
                                      </p:tavLst>
                                    </p:anim>
                                    <p:animEffect transition="in" filter="fade">
                                      <p:cBhvr>
                                        <p:cTn id="32"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50000"/>
            </a:schemeClr>
          </a:solidFill>
        </p:spPr>
        <p:txBody>
          <a:bodyPr>
            <a:normAutofit fontScale="90000"/>
          </a:bodyPr>
          <a:lstStyle/>
          <a:p>
            <a:r>
              <a:rPr lang="es-CO" dirty="0"/>
              <a:t>Veamos </a:t>
            </a:r>
            <a:r>
              <a:rPr lang="es-CO" dirty="0" smtClean="0"/>
              <a:t>el segundo ejemplo</a:t>
            </a:r>
            <a:r>
              <a:rPr lang="es-CO" dirty="0"/>
              <a:t> </a:t>
            </a:r>
            <a:br>
              <a:rPr lang="es-CO" dirty="0"/>
            </a:br>
            <a:endParaRPr lang="es-CO" dirty="0"/>
          </a:p>
        </p:txBody>
      </p:sp>
      <p:sp>
        <p:nvSpPr>
          <p:cNvPr id="3" name="2 Marcador de contenido"/>
          <p:cNvSpPr>
            <a:spLocks noGrp="1"/>
          </p:cNvSpPr>
          <p:nvPr>
            <p:ph idx="1"/>
          </p:nvPr>
        </p:nvSpPr>
        <p:spPr>
          <a:xfrm>
            <a:off x="914400" y="1783560"/>
            <a:ext cx="7772400" cy="1429416"/>
          </a:xfrm>
        </p:spPr>
        <p:txBody>
          <a:bodyPr>
            <a:normAutofit/>
          </a:bodyPr>
          <a:lstStyle/>
          <a:p>
            <a:pPr marL="68580" indent="0" algn="ctr">
              <a:buNone/>
            </a:pPr>
            <a:r>
              <a:rPr lang="es-CO" sz="3800" b="1" dirty="0" smtClean="0">
                <a:solidFill>
                  <a:srgbClr val="FFFF00"/>
                </a:solidFill>
              </a:rPr>
              <a:t>Profeta Proclamador</a:t>
            </a:r>
          </a:p>
          <a:p>
            <a:pPr marL="68580" indent="0" algn="ctr">
              <a:buNone/>
            </a:pPr>
            <a:r>
              <a:rPr lang="es-CO" sz="3800" b="1" dirty="0" smtClean="0">
                <a:solidFill>
                  <a:srgbClr val="FFFF00"/>
                </a:solidFill>
              </a:rPr>
              <a:t>Jeremías</a:t>
            </a:r>
            <a:endParaRPr lang="es-CO" dirty="0"/>
          </a:p>
        </p:txBody>
      </p:sp>
      <p:sp>
        <p:nvSpPr>
          <p:cNvPr id="4" name="3 Rectángulo"/>
          <p:cNvSpPr/>
          <p:nvPr/>
        </p:nvSpPr>
        <p:spPr>
          <a:xfrm>
            <a:off x="683568" y="3429000"/>
            <a:ext cx="5400600" cy="3323987"/>
          </a:xfrm>
          <a:prstGeom prst="rect">
            <a:avLst/>
          </a:prstGeom>
          <a:solidFill>
            <a:schemeClr val="tx2">
              <a:lumMod val="50000"/>
            </a:schemeClr>
          </a:solidFill>
        </p:spPr>
        <p:txBody>
          <a:bodyPr wrap="square">
            <a:spAutoFit/>
          </a:bodyPr>
          <a:lstStyle/>
          <a:p>
            <a:pPr algn="ctr"/>
            <a:r>
              <a:rPr lang="es-CO" sz="2400" b="1" dirty="0">
                <a:solidFill>
                  <a:srgbClr val="FFFF00"/>
                </a:solidFill>
              </a:rPr>
              <a:t>Jeremías 25:11-12</a:t>
            </a:r>
            <a:r>
              <a:rPr lang="es-CO" sz="2400" dirty="0"/>
              <a:t>. «</a:t>
            </a:r>
            <a:r>
              <a:rPr lang="es-CO" sz="2400" b="1" dirty="0">
                <a:latin typeface="Agency FB" pitchFamily="34" charset="0"/>
              </a:rPr>
              <a:t>Toda esta tierra será puesta en ruinas y en espanto; y servirán estas naciones al rey de Babilonia setenta años. Y cuando sean cumplidos los setenta años, castigaré al rey de Babilonia y a aquella nación por su maldad, ha dicho Jehová, y a la tierra de los caldeos; y la convertiré en desiertos para siempre</a:t>
            </a:r>
            <a:r>
              <a:rPr lang="es-CO" sz="2400" dirty="0"/>
              <a:t>».</a:t>
            </a:r>
          </a:p>
          <a:p>
            <a:r>
              <a:rPr lang="es-CO" dirty="0"/>
              <a:t>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3284984"/>
            <a:ext cx="2505447" cy="3246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96689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anim calcmode="lin" valueType="num">
                                      <p:cBhvr>
                                        <p:cTn id="16" dur="2000" fill="hold"/>
                                        <p:tgtEl>
                                          <p:spTgt spid="4"/>
                                        </p:tgtEl>
                                        <p:attrNameLst>
                                          <p:attrName>ppt_w</p:attrName>
                                        </p:attrNameLst>
                                      </p:cBhvr>
                                      <p:tavLst>
                                        <p:tav tm="0" fmla="#ppt_w*sin(2.5*pi*$)">
                                          <p:val>
                                            <p:fltVal val="0"/>
                                          </p:val>
                                        </p:tav>
                                        <p:tav tm="100000">
                                          <p:val>
                                            <p:fltVal val="1"/>
                                          </p:val>
                                        </p:tav>
                                      </p:tavLst>
                                    </p:anim>
                                    <p:anim calcmode="lin" valueType="num">
                                      <p:cBhvr>
                                        <p:cTn id="17" dur="2000" fill="hold"/>
                                        <p:tgtEl>
                                          <p:spTgt spid="4"/>
                                        </p:tgtEl>
                                        <p:attrNameLst>
                                          <p:attrName>ppt_h</p:attrName>
                                        </p:attrNameLst>
                                      </p:cBhvr>
                                      <p:tavLst>
                                        <p:tav tm="0">
                                          <p:val>
                                            <p:strVal val="#ppt_h"/>
                                          </p:val>
                                        </p:tav>
                                        <p:tav tm="100000">
                                          <p:val>
                                            <p:strVal val="#ppt_h"/>
                                          </p:val>
                                        </p:tav>
                                      </p:tavLst>
                                    </p:anim>
                                  </p:childTnLst>
                                </p:cTn>
                              </p:par>
                              <p:par>
                                <p:cTn id="18" presetID="45" presetClass="entr" presetSubtype="0" fill="hold" nodeType="withEffect">
                                  <p:stCondLst>
                                    <p:cond delay="0"/>
                                  </p:stCondLst>
                                  <p:childTnLst>
                                    <p:set>
                                      <p:cBhvr>
                                        <p:cTn id="19" dur="1" fill="hold">
                                          <p:stCondLst>
                                            <p:cond delay="0"/>
                                          </p:stCondLst>
                                        </p:cTn>
                                        <p:tgtEl>
                                          <p:spTgt spid="2050"/>
                                        </p:tgtEl>
                                        <p:attrNameLst>
                                          <p:attrName>style.visibility</p:attrName>
                                        </p:attrNameLst>
                                      </p:cBhvr>
                                      <p:to>
                                        <p:strVal val="visible"/>
                                      </p:to>
                                    </p:set>
                                    <p:animEffect transition="in" filter="fade">
                                      <p:cBhvr>
                                        <p:cTn id="20" dur="2000"/>
                                        <p:tgtEl>
                                          <p:spTgt spid="2050"/>
                                        </p:tgtEl>
                                      </p:cBhvr>
                                    </p:animEffect>
                                    <p:anim calcmode="lin" valueType="num">
                                      <p:cBhvr>
                                        <p:cTn id="21" dur="2000" fill="hold"/>
                                        <p:tgtEl>
                                          <p:spTgt spid="2050"/>
                                        </p:tgtEl>
                                        <p:attrNameLst>
                                          <p:attrName>ppt_w</p:attrName>
                                        </p:attrNameLst>
                                      </p:cBhvr>
                                      <p:tavLst>
                                        <p:tav tm="0" fmla="#ppt_w*sin(2.5*pi*$)">
                                          <p:val>
                                            <p:fltVal val="0"/>
                                          </p:val>
                                        </p:tav>
                                        <p:tav tm="100000">
                                          <p:val>
                                            <p:fltVal val="1"/>
                                          </p:val>
                                        </p:tav>
                                      </p:tavLst>
                                    </p:anim>
                                    <p:anim calcmode="lin" valueType="num">
                                      <p:cBhvr>
                                        <p:cTn id="22" dur="2000" fill="hold"/>
                                        <p:tgtEl>
                                          <p:spTgt spid="205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260648"/>
            <a:ext cx="7772400" cy="3240360"/>
          </a:xfrm>
          <a:solidFill>
            <a:schemeClr val="accent5">
              <a:lumMod val="75000"/>
            </a:schemeClr>
          </a:solidFill>
        </p:spPr>
        <p:txBody>
          <a:bodyPr>
            <a:normAutofit fontScale="85000" lnSpcReduction="10000"/>
          </a:bodyPr>
          <a:lstStyle/>
          <a:p>
            <a:pPr marL="68580" indent="0" algn="ctr">
              <a:buNone/>
            </a:pPr>
            <a:r>
              <a:rPr lang="es-CO" dirty="0" smtClean="0"/>
              <a:t>El profeta Jeremías recibió </a:t>
            </a:r>
            <a:r>
              <a:rPr lang="es-CO" dirty="0"/>
              <a:t>una profecía de tiempo y de juicio, un juicio sobre Babilonia.</a:t>
            </a:r>
          </a:p>
          <a:p>
            <a:pPr marL="68580" indent="0">
              <a:buNone/>
            </a:pPr>
            <a:endParaRPr lang="es-CO" dirty="0"/>
          </a:p>
          <a:p>
            <a:pPr marL="68580" indent="0" algn="ctr">
              <a:buNone/>
            </a:pPr>
            <a:r>
              <a:rPr lang="es-CO" dirty="0" smtClean="0"/>
              <a:t>Pregunto: Fue </a:t>
            </a:r>
            <a:r>
              <a:rPr lang="es-CO" dirty="0"/>
              <a:t>la profecía aplicable para Jeremías? No </a:t>
            </a:r>
            <a:br>
              <a:rPr lang="es-CO" dirty="0"/>
            </a:br>
            <a:endParaRPr lang="es-CO" dirty="0"/>
          </a:p>
          <a:p>
            <a:pPr marL="68580" indent="0" algn="ctr">
              <a:buNone/>
            </a:pPr>
            <a:r>
              <a:rPr lang="es-CO" dirty="0" smtClean="0"/>
              <a:t>               Profeta </a:t>
            </a:r>
            <a:r>
              <a:rPr lang="es-CO" dirty="0"/>
              <a:t>Recogedor:  </a:t>
            </a:r>
            <a:r>
              <a:rPr lang="es-CO" dirty="0" smtClean="0"/>
              <a:t>Daniel. </a:t>
            </a:r>
            <a:r>
              <a:rPr lang="es-CO" dirty="0"/>
              <a:t>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7897" y="3861048"/>
            <a:ext cx="2466103"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702819"/>
            <a:ext cx="6120680" cy="3046988"/>
          </a:xfrm>
          <a:prstGeom prst="rect">
            <a:avLst/>
          </a:prstGeom>
          <a:solidFill>
            <a:schemeClr val="accent5">
              <a:lumMod val="75000"/>
            </a:schemeClr>
          </a:solidFill>
        </p:spPr>
        <p:txBody>
          <a:bodyPr wrap="square">
            <a:spAutoFit/>
          </a:bodyPr>
          <a:lstStyle/>
          <a:p>
            <a:pPr algn="ctr"/>
            <a:r>
              <a:rPr lang="es-CO" sz="2400" b="1" dirty="0">
                <a:solidFill>
                  <a:srgbClr val="FFFF00"/>
                </a:solidFill>
              </a:rPr>
              <a:t>Daniel </a:t>
            </a:r>
            <a:r>
              <a:rPr lang="es-CO" sz="2400" b="1" dirty="0" smtClean="0">
                <a:solidFill>
                  <a:srgbClr val="FFFF00"/>
                </a:solidFill>
              </a:rPr>
              <a:t>9:1-2. </a:t>
            </a:r>
            <a:r>
              <a:rPr lang="es-CO" sz="2400" dirty="0" smtClean="0"/>
              <a:t>«</a:t>
            </a:r>
            <a:r>
              <a:rPr lang="es-CO" sz="2400" b="1" dirty="0" smtClean="0">
                <a:latin typeface="Agency FB" pitchFamily="34" charset="0"/>
              </a:rPr>
              <a:t>En </a:t>
            </a:r>
            <a:r>
              <a:rPr lang="es-CO" sz="2400" b="1" dirty="0">
                <a:latin typeface="Agency FB" pitchFamily="34" charset="0"/>
              </a:rPr>
              <a:t>el año primero de Darío hijo de Asuero, de la nación de los medos, que vino a ser rey sobre el reino de los caldeos, en el año primero de su reinado, yo Daniel miré atentamente en los libros el número de los años de que habló Jehová al profeta Jeremías, que habían de cumplirse las desolaciones de Jerusalén en setenta </a:t>
            </a:r>
            <a:r>
              <a:rPr lang="es-CO" sz="2400" b="1" dirty="0" smtClean="0">
                <a:latin typeface="Agency FB" pitchFamily="34" charset="0"/>
              </a:rPr>
              <a:t>años</a:t>
            </a:r>
            <a:r>
              <a:rPr lang="es-CO" sz="2400" dirty="0" smtClean="0"/>
              <a:t>».</a:t>
            </a:r>
            <a:endParaRPr lang="es-CO" sz="2400" dirty="0"/>
          </a:p>
          <a:p>
            <a:r>
              <a:rPr lang="es-CO" sz="2400" dirty="0"/>
              <a:t> </a:t>
            </a:r>
          </a:p>
        </p:txBody>
      </p:sp>
    </p:spTree>
    <p:extLst>
      <p:ext uri="{BB962C8B-B14F-4D97-AF65-F5344CB8AC3E}">
        <p14:creationId xmlns:p14="http://schemas.microsoft.com/office/powerpoint/2010/main" val="5395007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nodeType="clickEffect">
                                  <p:stCondLst>
                                    <p:cond delay="0"/>
                                  </p:stCondLst>
                                  <p:childTnLst>
                                    <p:set>
                                      <p:cBhvr>
                                        <p:cTn id="40" dur="1" fill="hold">
                                          <p:stCondLst>
                                            <p:cond delay="0"/>
                                          </p:stCondLst>
                                        </p:cTn>
                                        <p:tgtEl>
                                          <p:spTgt spid="4098"/>
                                        </p:tgtEl>
                                        <p:attrNameLst>
                                          <p:attrName>style.visibility</p:attrName>
                                        </p:attrNameLst>
                                      </p:cBhvr>
                                      <p:to>
                                        <p:strVal val="visible"/>
                                      </p:to>
                                    </p:set>
                                    <p:animEffect transition="in" filter="wipe(down)">
                                      <p:cBhvr>
                                        <p:cTn id="41" dur="580">
                                          <p:stCondLst>
                                            <p:cond delay="0"/>
                                          </p:stCondLst>
                                        </p:cTn>
                                        <p:tgtEl>
                                          <p:spTgt spid="4098"/>
                                        </p:tgtEl>
                                      </p:cBhvr>
                                    </p:animEffect>
                                    <p:anim calcmode="lin" valueType="num">
                                      <p:cBhvr>
                                        <p:cTn id="42"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47" dur="26">
                                          <p:stCondLst>
                                            <p:cond delay="650"/>
                                          </p:stCondLst>
                                        </p:cTn>
                                        <p:tgtEl>
                                          <p:spTgt spid="4098"/>
                                        </p:tgtEl>
                                      </p:cBhvr>
                                      <p:to x="100000" y="60000"/>
                                    </p:animScale>
                                    <p:animScale>
                                      <p:cBhvr>
                                        <p:cTn id="48" dur="166" decel="50000">
                                          <p:stCondLst>
                                            <p:cond delay="676"/>
                                          </p:stCondLst>
                                        </p:cTn>
                                        <p:tgtEl>
                                          <p:spTgt spid="4098"/>
                                        </p:tgtEl>
                                      </p:cBhvr>
                                      <p:to x="100000" y="100000"/>
                                    </p:animScale>
                                    <p:animScale>
                                      <p:cBhvr>
                                        <p:cTn id="49" dur="26">
                                          <p:stCondLst>
                                            <p:cond delay="1312"/>
                                          </p:stCondLst>
                                        </p:cTn>
                                        <p:tgtEl>
                                          <p:spTgt spid="4098"/>
                                        </p:tgtEl>
                                      </p:cBhvr>
                                      <p:to x="100000" y="80000"/>
                                    </p:animScale>
                                    <p:animScale>
                                      <p:cBhvr>
                                        <p:cTn id="50" dur="166" decel="50000">
                                          <p:stCondLst>
                                            <p:cond delay="1338"/>
                                          </p:stCondLst>
                                        </p:cTn>
                                        <p:tgtEl>
                                          <p:spTgt spid="4098"/>
                                        </p:tgtEl>
                                      </p:cBhvr>
                                      <p:to x="100000" y="100000"/>
                                    </p:animScale>
                                    <p:animScale>
                                      <p:cBhvr>
                                        <p:cTn id="51" dur="26">
                                          <p:stCondLst>
                                            <p:cond delay="1642"/>
                                          </p:stCondLst>
                                        </p:cTn>
                                        <p:tgtEl>
                                          <p:spTgt spid="4098"/>
                                        </p:tgtEl>
                                      </p:cBhvr>
                                      <p:to x="100000" y="90000"/>
                                    </p:animScale>
                                    <p:animScale>
                                      <p:cBhvr>
                                        <p:cTn id="52" dur="166" decel="50000">
                                          <p:stCondLst>
                                            <p:cond delay="1668"/>
                                          </p:stCondLst>
                                        </p:cTn>
                                        <p:tgtEl>
                                          <p:spTgt spid="4098"/>
                                        </p:tgtEl>
                                      </p:cBhvr>
                                      <p:to x="100000" y="100000"/>
                                    </p:animScale>
                                    <p:animScale>
                                      <p:cBhvr>
                                        <p:cTn id="53" dur="26">
                                          <p:stCondLst>
                                            <p:cond delay="1808"/>
                                          </p:stCondLst>
                                        </p:cTn>
                                        <p:tgtEl>
                                          <p:spTgt spid="4098"/>
                                        </p:tgtEl>
                                      </p:cBhvr>
                                      <p:to x="100000" y="95000"/>
                                    </p:animScale>
                                    <p:animScale>
                                      <p:cBhvr>
                                        <p:cTn id="54" dur="166" decel="50000">
                                          <p:stCondLst>
                                            <p:cond delay="1834"/>
                                          </p:stCondLst>
                                        </p:cTn>
                                        <p:tgtEl>
                                          <p:spTgt spid="4098"/>
                                        </p:tgtEl>
                                      </p:cBhvr>
                                      <p:to x="100000" y="100000"/>
                                    </p:animScale>
                                  </p:childTnLst>
                                </p:cTn>
                              </p:par>
                              <p:par>
                                <p:cTn id="55" presetID="26" presetClass="entr" presetSubtype="0" fill="hold" grpId="0"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wipe(down)">
                                      <p:cBhvr>
                                        <p:cTn id="57" dur="580">
                                          <p:stCondLst>
                                            <p:cond delay="0"/>
                                          </p:stCondLst>
                                        </p:cTn>
                                        <p:tgtEl>
                                          <p:spTgt spid="4"/>
                                        </p:tgtEl>
                                      </p:cBhvr>
                                    </p:animEffect>
                                    <p:anim calcmode="lin" valueType="num">
                                      <p:cBhvr>
                                        <p:cTn id="5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63" dur="26">
                                          <p:stCondLst>
                                            <p:cond delay="650"/>
                                          </p:stCondLst>
                                        </p:cTn>
                                        <p:tgtEl>
                                          <p:spTgt spid="4"/>
                                        </p:tgtEl>
                                      </p:cBhvr>
                                      <p:to x="100000" y="60000"/>
                                    </p:animScale>
                                    <p:animScale>
                                      <p:cBhvr>
                                        <p:cTn id="64" dur="166" decel="50000">
                                          <p:stCondLst>
                                            <p:cond delay="676"/>
                                          </p:stCondLst>
                                        </p:cTn>
                                        <p:tgtEl>
                                          <p:spTgt spid="4"/>
                                        </p:tgtEl>
                                      </p:cBhvr>
                                      <p:to x="100000" y="100000"/>
                                    </p:animScale>
                                    <p:animScale>
                                      <p:cBhvr>
                                        <p:cTn id="65" dur="26">
                                          <p:stCondLst>
                                            <p:cond delay="1312"/>
                                          </p:stCondLst>
                                        </p:cTn>
                                        <p:tgtEl>
                                          <p:spTgt spid="4"/>
                                        </p:tgtEl>
                                      </p:cBhvr>
                                      <p:to x="100000" y="80000"/>
                                    </p:animScale>
                                    <p:animScale>
                                      <p:cBhvr>
                                        <p:cTn id="66" dur="166" decel="50000">
                                          <p:stCondLst>
                                            <p:cond delay="1338"/>
                                          </p:stCondLst>
                                        </p:cTn>
                                        <p:tgtEl>
                                          <p:spTgt spid="4"/>
                                        </p:tgtEl>
                                      </p:cBhvr>
                                      <p:to x="100000" y="100000"/>
                                    </p:animScale>
                                    <p:animScale>
                                      <p:cBhvr>
                                        <p:cTn id="67" dur="26">
                                          <p:stCondLst>
                                            <p:cond delay="1642"/>
                                          </p:stCondLst>
                                        </p:cTn>
                                        <p:tgtEl>
                                          <p:spTgt spid="4"/>
                                        </p:tgtEl>
                                      </p:cBhvr>
                                      <p:to x="100000" y="90000"/>
                                    </p:animScale>
                                    <p:animScale>
                                      <p:cBhvr>
                                        <p:cTn id="68" dur="166" decel="50000">
                                          <p:stCondLst>
                                            <p:cond delay="1668"/>
                                          </p:stCondLst>
                                        </p:cTn>
                                        <p:tgtEl>
                                          <p:spTgt spid="4"/>
                                        </p:tgtEl>
                                      </p:cBhvr>
                                      <p:to x="100000" y="100000"/>
                                    </p:animScale>
                                    <p:animScale>
                                      <p:cBhvr>
                                        <p:cTn id="69" dur="26">
                                          <p:stCondLst>
                                            <p:cond delay="1808"/>
                                          </p:stCondLst>
                                        </p:cTn>
                                        <p:tgtEl>
                                          <p:spTgt spid="4"/>
                                        </p:tgtEl>
                                      </p:cBhvr>
                                      <p:to x="100000" y="95000"/>
                                    </p:animScale>
                                    <p:animScale>
                                      <p:cBhvr>
                                        <p:cTn id="7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7384"/>
            <a:ext cx="8820472" cy="6858000"/>
          </a:xfrm>
          <a:solidFill>
            <a:schemeClr val="bg2">
              <a:lumMod val="75000"/>
            </a:schemeClr>
          </a:solidFill>
        </p:spPr>
        <p:txBody>
          <a:bodyPr>
            <a:normAutofit fontScale="77500" lnSpcReduction="20000"/>
          </a:bodyPr>
          <a:lstStyle/>
          <a:p>
            <a:pPr marL="68580" indent="0" algn="ctr">
              <a:buNone/>
            </a:pPr>
            <a:r>
              <a:rPr lang="es-CO" sz="4000" b="1" dirty="0" smtClean="0"/>
              <a:t>Pregunto: ¿Fue </a:t>
            </a:r>
            <a:r>
              <a:rPr lang="es-CO" sz="4000" b="1" dirty="0"/>
              <a:t>la profecía aplicable para el tiempo de Daniel? Si </a:t>
            </a:r>
          </a:p>
          <a:p>
            <a:pPr marL="68580" indent="0" algn="ctr">
              <a:buNone/>
            </a:pPr>
            <a:endParaRPr lang="es-CO" sz="4000" b="1" dirty="0" smtClean="0"/>
          </a:p>
          <a:p>
            <a:pPr marL="68580" indent="0" algn="ctr">
              <a:buNone/>
            </a:pPr>
            <a:r>
              <a:rPr lang="es-CO" sz="4000" b="1" dirty="0" smtClean="0"/>
              <a:t>Fue </a:t>
            </a:r>
            <a:r>
              <a:rPr lang="es-CO" sz="4000" b="1" dirty="0"/>
              <a:t>la misma profecía la que </a:t>
            </a:r>
            <a:r>
              <a:rPr lang="es-CO" sz="4000" b="1" dirty="0" smtClean="0"/>
              <a:t>vivió</a:t>
            </a:r>
            <a:r>
              <a:rPr lang="es-CO" sz="4000" b="1" dirty="0"/>
              <a:t> Daniel? Si  </a:t>
            </a:r>
          </a:p>
          <a:p>
            <a:endParaRPr lang="es-CO" b="1" dirty="0" smtClean="0"/>
          </a:p>
          <a:p>
            <a:pPr marL="68580" indent="0" algn="ctr">
              <a:buNone/>
            </a:pPr>
            <a:r>
              <a:rPr lang="es-CO" sz="3800" b="1" dirty="0" smtClean="0"/>
              <a:t>Fue </a:t>
            </a:r>
            <a:r>
              <a:rPr lang="es-CO" sz="3800" b="1" dirty="0"/>
              <a:t>el mensaje de Daniel de vida o muerte? </a:t>
            </a:r>
            <a:r>
              <a:rPr lang="es-CO" sz="3800" b="1" dirty="0" smtClean="0"/>
              <a:t>Claro</a:t>
            </a:r>
            <a:endParaRPr lang="es-CO" sz="3800" b="1" dirty="0"/>
          </a:p>
          <a:p>
            <a:pPr marL="68580" indent="0" algn="ctr">
              <a:buNone/>
            </a:pPr>
            <a:endParaRPr lang="es-CO" sz="3800" b="1" dirty="0" smtClean="0"/>
          </a:p>
          <a:p>
            <a:pPr marL="68580" indent="0" algn="ctr">
              <a:buNone/>
            </a:pPr>
            <a:r>
              <a:rPr lang="es-CO" sz="3800" b="1" dirty="0" smtClean="0"/>
              <a:t>Salió </a:t>
            </a:r>
            <a:r>
              <a:rPr lang="es-CO" sz="3800" b="1" dirty="0"/>
              <a:t>un remanente con esa profecía de tiempo? </a:t>
            </a:r>
            <a:r>
              <a:rPr lang="es-CO" sz="3800" b="1" dirty="0" smtClean="0"/>
              <a:t>Claro: 49.697.</a:t>
            </a:r>
            <a:r>
              <a:rPr lang="es-CO" sz="3800" b="1" dirty="0"/>
              <a:t> </a:t>
            </a:r>
            <a:r>
              <a:rPr lang="es-CO" sz="3800" b="1" dirty="0" smtClean="0"/>
              <a:t>Lea </a:t>
            </a:r>
            <a:r>
              <a:rPr lang="es-CO" sz="3800" b="1" dirty="0" smtClean="0">
                <a:solidFill>
                  <a:srgbClr val="FFFF00"/>
                </a:solidFill>
              </a:rPr>
              <a:t>(Esdras 7:12,13).</a:t>
            </a:r>
            <a:r>
              <a:rPr lang="es-CO" sz="3800" b="1" dirty="0"/>
              <a:t> </a:t>
            </a:r>
          </a:p>
          <a:p>
            <a:pPr marL="68580" indent="0">
              <a:buNone/>
            </a:pPr>
            <a:r>
              <a:rPr lang="es-CO" b="1" dirty="0"/>
              <a:t> </a:t>
            </a:r>
            <a:endParaRPr lang="es-CO" b="1" dirty="0" smtClean="0"/>
          </a:p>
          <a:p>
            <a:pPr marL="68580" indent="0" algn="ctr">
              <a:buNone/>
            </a:pPr>
            <a:r>
              <a:rPr lang="es-CO" sz="4600" b="1" u="sng" dirty="0" smtClean="0">
                <a:solidFill>
                  <a:srgbClr val="FFFF00"/>
                </a:solidFill>
              </a:rPr>
              <a:t>Significado </a:t>
            </a:r>
            <a:r>
              <a:rPr lang="es-CO" sz="4600" b="1" u="sng" dirty="0">
                <a:solidFill>
                  <a:srgbClr val="FFFF00"/>
                </a:solidFill>
              </a:rPr>
              <a:t>de los </a:t>
            </a:r>
            <a:r>
              <a:rPr lang="es-CO" sz="4600" b="1" u="sng" dirty="0" smtClean="0">
                <a:solidFill>
                  <a:srgbClr val="FFFF00"/>
                </a:solidFill>
              </a:rPr>
              <a:t>nombres</a:t>
            </a:r>
          </a:p>
          <a:p>
            <a:pPr marL="68580" indent="0" algn="ctr">
              <a:buNone/>
            </a:pPr>
            <a:endParaRPr lang="es-CO" sz="3400" b="1" dirty="0" smtClean="0"/>
          </a:p>
          <a:p>
            <a:pPr marL="68580" indent="0" algn="ctr">
              <a:buNone/>
            </a:pPr>
            <a:r>
              <a:rPr lang="es-CO" sz="3400" b="1" dirty="0" smtClean="0"/>
              <a:t>Jeremías: Significa  </a:t>
            </a:r>
            <a:r>
              <a:rPr lang="es-CO" sz="3400" b="1" dirty="0"/>
              <a:t>Jehová Establece. </a:t>
            </a:r>
            <a:r>
              <a:rPr lang="es-CO" sz="3400" b="1" dirty="0">
                <a:solidFill>
                  <a:srgbClr val="FFFF00"/>
                </a:solidFill>
              </a:rPr>
              <a:t>(2 Reyes 23:31</a:t>
            </a:r>
            <a:r>
              <a:rPr lang="es-CO" sz="3400" b="1" dirty="0" smtClean="0">
                <a:solidFill>
                  <a:srgbClr val="FFFF00"/>
                </a:solidFill>
              </a:rPr>
              <a:t>).</a:t>
            </a:r>
            <a:endParaRPr lang="es-CO" sz="3400" b="1" dirty="0">
              <a:solidFill>
                <a:srgbClr val="FFFF00"/>
              </a:solidFill>
            </a:endParaRPr>
          </a:p>
          <a:p>
            <a:pPr marL="68580" indent="0">
              <a:buNone/>
            </a:pPr>
            <a:endParaRPr lang="es-CO" sz="3400" b="1" dirty="0" smtClean="0"/>
          </a:p>
          <a:p>
            <a:pPr marL="68580" indent="0" algn="ctr">
              <a:buNone/>
            </a:pPr>
            <a:r>
              <a:rPr lang="es-CO" sz="3400" b="1" dirty="0" smtClean="0"/>
              <a:t>Daniel</a:t>
            </a:r>
            <a:r>
              <a:rPr lang="es-CO" sz="3400" b="1" dirty="0"/>
              <a:t>: Dios es mi juez, El Juicio de Dios. Aquel que Dios es su juez. </a:t>
            </a:r>
            <a:r>
              <a:rPr lang="es-CO" sz="3400" b="1" dirty="0" smtClean="0">
                <a:solidFill>
                  <a:srgbClr val="FFFF00"/>
                </a:solidFill>
              </a:rPr>
              <a:t>(1 Cron. </a:t>
            </a:r>
            <a:r>
              <a:rPr lang="es-CO" sz="3400" b="1" dirty="0">
                <a:solidFill>
                  <a:srgbClr val="FFFF00"/>
                </a:solidFill>
              </a:rPr>
              <a:t>24:18).</a:t>
            </a:r>
          </a:p>
        </p:txBody>
      </p:sp>
    </p:spTree>
    <p:extLst>
      <p:ext uri="{BB962C8B-B14F-4D97-AF65-F5344CB8AC3E}">
        <p14:creationId xmlns:p14="http://schemas.microsoft.com/office/powerpoint/2010/main" val="33008059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heel(1)">
                                      <p:cBhvr>
                                        <p:cTn id="13" dur="2000"/>
                                        <p:tgtEl>
                                          <p:spTgt spid="3">
                                            <p:txEl>
                                              <p:pRg st="6" end="6"/>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3">
                                            <p:txEl>
                                              <p:pRg st="8" end="8"/>
                                            </p:txEl>
                                          </p:spTgt>
                                        </p:tgtEl>
                                        <p:attrNameLst>
                                          <p:attrName>style.visibility</p:attrName>
                                        </p:attrNameLst>
                                      </p:cBhvr>
                                      <p:to>
                                        <p:strVal val="visible"/>
                                      </p:to>
                                    </p:set>
                                    <p:anim calcmode="lin" valueType="num">
                                      <p:cBhvr>
                                        <p:cTn id="18"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21" dur="1000"/>
                                        <p:tgtEl>
                                          <p:spTgt spid="3">
                                            <p:txEl>
                                              <p:pRg st="8" end="8"/>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3">
                                            <p:txEl>
                                              <p:pRg st="10" end="10"/>
                                            </p:txEl>
                                          </p:spTgt>
                                        </p:tgtEl>
                                        <p:attrNameLst>
                                          <p:attrName>style.visibility</p:attrName>
                                        </p:attrNameLst>
                                      </p:cBhvr>
                                      <p:to>
                                        <p:strVal val="visible"/>
                                      </p:to>
                                    </p:set>
                                    <p:anim calcmode="lin" valueType="num">
                                      <p:cBhvr>
                                        <p:cTn id="26"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28" dur="500"/>
                                        <p:tgtEl>
                                          <p:spTgt spid="3">
                                            <p:txEl>
                                              <p:pRg st="10" end="10"/>
                                            </p:txEl>
                                          </p:spTgt>
                                        </p:tgtEl>
                                      </p:cBhvr>
                                    </p:animEffect>
                                  </p:childTnLst>
                                </p:cTn>
                              </p:par>
                              <p:par>
                                <p:cTn id="29" presetID="53" presetClass="entr" presetSubtype="16" fill="hold" nodeType="with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anim calcmode="lin" valueType="num">
                                      <p:cBhvr>
                                        <p:cTn id="31" dur="5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12" end="12"/>
                                            </p:txEl>
                                          </p:spTgt>
                                        </p:tgtEl>
                                        <p:attrNameLst>
                                          <p:attrName>ppt_h</p:attrName>
                                        </p:attrNameLst>
                                      </p:cBhvr>
                                      <p:tavLst>
                                        <p:tav tm="0">
                                          <p:val>
                                            <p:fltVal val="0"/>
                                          </p:val>
                                        </p:tav>
                                        <p:tav tm="100000">
                                          <p:val>
                                            <p:strVal val="#ppt_h"/>
                                          </p:val>
                                        </p:tav>
                                      </p:tavLst>
                                    </p:anim>
                                    <p:animEffect transition="in" filter="fade">
                                      <p:cBhvr>
                                        <p:cTn id="33"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99592" y="0"/>
            <a:ext cx="7772400" cy="914400"/>
          </a:xfrm>
        </p:spPr>
        <p:txBody>
          <a:bodyPr/>
          <a:lstStyle/>
          <a:p>
            <a:pPr algn="ctr"/>
            <a:r>
              <a:rPr lang="es-CO" dirty="0"/>
              <a:t>Veamos </a:t>
            </a:r>
            <a:r>
              <a:rPr lang="es-CO" dirty="0" smtClean="0"/>
              <a:t>el tercer ejemplo</a:t>
            </a:r>
            <a:r>
              <a:rPr lang="es-CO" dirty="0"/>
              <a:t>  </a:t>
            </a:r>
          </a:p>
        </p:txBody>
      </p:sp>
      <p:sp>
        <p:nvSpPr>
          <p:cNvPr id="3" name="2 Marcador de contenido"/>
          <p:cNvSpPr>
            <a:spLocks noGrp="1"/>
          </p:cNvSpPr>
          <p:nvPr>
            <p:ph idx="1"/>
          </p:nvPr>
        </p:nvSpPr>
        <p:spPr>
          <a:xfrm>
            <a:off x="539552" y="1124744"/>
            <a:ext cx="8424936" cy="5733256"/>
          </a:xfrm>
        </p:spPr>
        <p:txBody>
          <a:bodyPr>
            <a:normAutofit fontScale="70000" lnSpcReduction="20000"/>
          </a:bodyPr>
          <a:lstStyle/>
          <a:p>
            <a:pPr marL="68580" indent="0" algn="ctr">
              <a:buNone/>
            </a:pPr>
            <a:r>
              <a:rPr lang="es-CO" sz="5100" b="1" dirty="0" smtClean="0">
                <a:solidFill>
                  <a:srgbClr val="FFFF00"/>
                </a:solidFill>
              </a:rPr>
              <a:t>Profeta Proclamador</a:t>
            </a:r>
            <a:r>
              <a:rPr lang="es-CO" sz="5100" b="1" dirty="0">
                <a:solidFill>
                  <a:srgbClr val="FFFF00"/>
                </a:solidFill>
              </a:rPr>
              <a:t>  </a:t>
            </a:r>
            <a:endParaRPr lang="es-CO" sz="5100" b="1" dirty="0" smtClean="0">
              <a:solidFill>
                <a:srgbClr val="FFFF00"/>
              </a:solidFill>
            </a:endParaRPr>
          </a:p>
          <a:p>
            <a:pPr marL="68580" indent="0" algn="ctr">
              <a:buNone/>
            </a:pPr>
            <a:r>
              <a:rPr lang="es-CO" sz="5100" b="1" dirty="0" smtClean="0">
                <a:solidFill>
                  <a:srgbClr val="FFFF00"/>
                </a:solidFill>
              </a:rPr>
              <a:t>                                  Daniel </a:t>
            </a:r>
            <a:r>
              <a:rPr lang="es-CO" dirty="0"/>
              <a:t>                                                                   </a:t>
            </a:r>
            <a:br>
              <a:rPr lang="es-CO" dirty="0"/>
            </a:br>
            <a:r>
              <a:rPr lang="es-CO" b="1" dirty="0">
                <a:solidFill>
                  <a:srgbClr val="FFFF00"/>
                </a:solidFill>
              </a:rPr>
              <a:t> </a:t>
            </a:r>
            <a:endParaRPr lang="es-CO" b="1" dirty="0" smtClean="0">
              <a:solidFill>
                <a:srgbClr val="FFFF00"/>
              </a:solidFill>
            </a:endParaRPr>
          </a:p>
          <a:p>
            <a:pPr marL="68580" indent="0" algn="ctr">
              <a:buNone/>
            </a:pPr>
            <a:r>
              <a:rPr lang="es-CO" sz="2300" b="1" dirty="0" smtClean="0">
                <a:solidFill>
                  <a:srgbClr val="FFFF00"/>
                </a:solidFill>
              </a:rPr>
              <a:t>Daniel 9: 24-27</a:t>
            </a:r>
            <a:r>
              <a:rPr lang="es-CO" sz="2300" dirty="0" smtClean="0"/>
              <a:t>. «</a:t>
            </a:r>
            <a:r>
              <a:rPr lang="es-CO" sz="3400" dirty="0" smtClean="0">
                <a:latin typeface="Agency FB" pitchFamily="34" charset="0"/>
              </a:rPr>
              <a:t>Setenta </a:t>
            </a:r>
            <a:r>
              <a:rPr lang="es-CO" sz="3400" dirty="0">
                <a:latin typeface="Agency FB" pitchFamily="34" charset="0"/>
              </a:rPr>
              <a:t>semanas están determinadas sobre tu pueblo y sobre tu santa ciudad, para terminar la prevaricación, y poner fin al pecado, y expiar la iniquidad, para traer la justicia perdurable, y sellar la visión y la profecía, y ungir al Santo de los santos. Sabe, pues, y entiende, que desde la salida de la orden para restaurar y edificar a Jerusalén hasta el Mesías Príncipe, habrá siete semanas, y sesenta y dos semanas; se volverá a edificar la plaza y el muro en tiempos angustiosos. Y después de las sesenta y dos semanas se quitará la vida al Mesías, mas no por sí; y el pueblo de un príncipe que ha de venir destruirá la ciudad y el santuario; y su fin será con inundación, y hasta el fin de la guerra durarán las devastaciones. Y por otra semana confirmará el pacto con muchos; a la mitad de la semana hará cesar el sacrificio y la ofrenda. Después con la muchedumbre de las abominaciones vendrá el desolador, hasta que venga la consumación, y lo que está determinado se derrame sobre el </a:t>
            </a:r>
            <a:r>
              <a:rPr lang="es-CO" sz="3400" dirty="0" smtClean="0">
                <a:latin typeface="Agency FB" pitchFamily="34" charset="0"/>
              </a:rPr>
              <a:t>desolador</a:t>
            </a:r>
            <a:r>
              <a:rPr lang="es-CO" sz="2300" dirty="0" smtClean="0"/>
              <a:t>».</a:t>
            </a:r>
            <a:endParaRPr lang="es-CO" sz="2300" dirty="0"/>
          </a:p>
        </p:txBody>
      </p:sp>
    </p:spTree>
    <p:extLst>
      <p:ext uri="{BB962C8B-B14F-4D97-AF65-F5344CB8AC3E}">
        <p14:creationId xmlns:p14="http://schemas.microsoft.com/office/powerpoint/2010/main" val="375237365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arn(inVertical)">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0"/>
            <a:ext cx="8820472" cy="6858000"/>
          </a:xfrm>
          <a:solidFill>
            <a:srgbClr val="0070C0"/>
          </a:solidFill>
        </p:spPr>
        <p:txBody>
          <a:bodyPr>
            <a:normAutofit/>
          </a:bodyPr>
          <a:lstStyle/>
          <a:p>
            <a:pPr marL="68580" indent="0" algn="ctr">
              <a:buNone/>
            </a:pPr>
            <a:endParaRPr lang="es-CO" b="1" dirty="0" smtClean="0"/>
          </a:p>
          <a:p>
            <a:pPr marL="68580" indent="0" algn="ctr">
              <a:buNone/>
            </a:pPr>
            <a:r>
              <a:rPr lang="es-CO" b="1" dirty="0" smtClean="0"/>
              <a:t>Pregunto: Daniel recibió </a:t>
            </a:r>
            <a:r>
              <a:rPr lang="es-CO" b="1" dirty="0"/>
              <a:t>una profecía de tiempo y de juicio, un juicio sobre </a:t>
            </a:r>
            <a:r>
              <a:rPr lang="es-CO" b="1" dirty="0" smtClean="0"/>
              <a:t>Jerusalén?</a:t>
            </a:r>
            <a:endParaRPr lang="es-CO" b="1" dirty="0"/>
          </a:p>
          <a:p>
            <a:pPr marL="68580" indent="0">
              <a:buNone/>
            </a:pPr>
            <a:endParaRPr lang="es-CO" dirty="0"/>
          </a:p>
          <a:p>
            <a:pPr marL="68580" indent="0" algn="ctr">
              <a:buNone/>
            </a:pPr>
            <a:r>
              <a:rPr lang="es-CO" dirty="0" smtClean="0"/>
              <a:t>Fue </a:t>
            </a:r>
            <a:r>
              <a:rPr lang="es-CO" dirty="0"/>
              <a:t>la profecía aplicable para </a:t>
            </a:r>
            <a:r>
              <a:rPr lang="es-CO" dirty="0" smtClean="0"/>
              <a:t>el tiempo de Daniel</a:t>
            </a:r>
            <a:r>
              <a:rPr lang="es-CO" dirty="0"/>
              <a:t>? No</a:t>
            </a:r>
          </a:p>
          <a:p>
            <a:pPr marL="68580" indent="0">
              <a:buNone/>
            </a:pPr>
            <a:endParaRPr lang="es-CO" dirty="0"/>
          </a:p>
          <a:p>
            <a:pPr marL="68580" indent="0" algn="ctr">
              <a:buNone/>
            </a:pPr>
            <a:r>
              <a:rPr lang="es-CO" dirty="0" smtClean="0"/>
              <a:t>Tiempo</a:t>
            </a:r>
            <a:r>
              <a:rPr lang="es-CO" dirty="0"/>
              <a:t>: 70 Semanas equivalente a 490 años:</a:t>
            </a:r>
          </a:p>
          <a:p>
            <a:pPr marL="68580" indent="0">
              <a:buNone/>
            </a:pPr>
            <a:endParaRPr lang="es-CO" dirty="0"/>
          </a:p>
          <a:p>
            <a:pPr marL="68580" indent="0" algn="ctr">
              <a:buNone/>
            </a:pPr>
            <a:r>
              <a:rPr lang="es-CO" dirty="0" smtClean="0"/>
              <a:t> </a:t>
            </a:r>
            <a:r>
              <a:rPr lang="es-CO" dirty="0"/>
              <a:t>1Semana = 7 </a:t>
            </a:r>
            <a:r>
              <a:rPr lang="es-CO" dirty="0" smtClean="0"/>
              <a:t>días,  70 </a:t>
            </a:r>
            <a:r>
              <a:rPr lang="es-CO" dirty="0"/>
              <a:t>semanas = 490 </a:t>
            </a:r>
            <a:r>
              <a:rPr lang="es-CO" dirty="0" smtClean="0"/>
              <a:t>días.</a:t>
            </a:r>
            <a:r>
              <a:rPr lang="es-CO" dirty="0"/>
              <a:t>  </a:t>
            </a:r>
            <a:r>
              <a:rPr lang="es-CO" dirty="0" smtClean="0"/>
              <a:t>Un día profético  equivale a  un año</a:t>
            </a:r>
            <a:r>
              <a:rPr lang="es-CO" dirty="0"/>
              <a:t>.</a:t>
            </a:r>
            <a:endParaRPr lang="es-CO" dirty="0" smtClean="0"/>
          </a:p>
          <a:p>
            <a:pPr marL="68580" indent="0" algn="ctr">
              <a:buNone/>
            </a:pPr>
            <a:r>
              <a:rPr lang="es-CO" dirty="0" smtClean="0">
                <a:solidFill>
                  <a:srgbClr val="FFFF00"/>
                </a:solidFill>
              </a:rPr>
              <a:t>   Lea (Núm.14:34; Ezequiel </a:t>
            </a:r>
            <a:r>
              <a:rPr lang="es-CO" dirty="0">
                <a:solidFill>
                  <a:srgbClr val="FFFF00"/>
                </a:solidFill>
              </a:rPr>
              <a:t>4:6</a:t>
            </a:r>
            <a:r>
              <a:rPr lang="es-CO" dirty="0" smtClean="0">
                <a:solidFill>
                  <a:srgbClr val="FFFF00"/>
                </a:solidFill>
              </a:rPr>
              <a:t>).</a:t>
            </a:r>
            <a:endParaRPr lang="es-CO" dirty="0">
              <a:solidFill>
                <a:srgbClr val="FFFF00"/>
              </a:solidFill>
            </a:endParaRPr>
          </a:p>
        </p:txBody>
      </p:sp>
    </p:spTree>
    <p:extLst>
      <p:ext uri="{BB962C8B-B14F-4D97-AF65-F5344CB8AC3E}">
        <p14:creationId xmlns:p14="http://schemas.microsoft.com/office/powerpoint/2010/main" val="225161843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wipe(down)">
                                      <p:cBhvr>
                                        <p:cTn id="12" dur="580">
                                          <p:stCondLst>
                                            <p:cond delay="0"/>
                                          </p:stCondLst>
                                        </p:cTn>
                                        <p:tgtEl>
                                          <p:spTgt spid="3">
                                            <p:txEl>
                                              <p:pRg st="5" end="5"/>
                                            </p:txEl>
                                          </p:spTgt>
                                        </p:tgtEl>
                                      </p:cBhvr>
                                    </p:animEffect>
                                    <p:anim calcmode="lin" valueType="num">
                                      <p:cBhvr>
                                        <p:cTn id="13"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5" end="5"/>
                                            </p:txEl>
                                          </p:spTgt>
                                        </p:tgtEl>
                                      </p:cBhvr>
                                      <p:to x="100000" y="60000"/>
                                    </p:animScale>
                                    <p:animScale>
                                      <p:cBhvr>
                                        <p:cTn id="19" dur="166" decel="50000">
                                          <p:stCondLst>
                                            <p:cond delay="676"/>
                                          </p:stCondLst>
                                        </p:cTn>
                                        <p:tgtEl>
                                          <p:spTgt spid="3">
                                            <p:txEl>
                                              <p:pRg st="5" end="5"/>
                                            </p:txEl>
                                          </p:spTgt>
                                        </p:tgtEl>
                                      </p:cBhvr>
                                      <p:to x="100000" y="100000"/>
                                    </p:animScale>
                                    <p:animScale>
                                      <p:cBhvr>
                                        <p:cTn id="20" dur="26">
                                          <p:stCondLst>
                                            <p:cond delay="1312"/>
                                          </p:stCondLst>
                                        </p:cTn>
                                        <p:tgtEl>
                                          <p:spTgt spid="3">
                                            <p:txEl>
                                              <p:pRg st="5" end="5"/>
                                            </p:txEl>
                                          </p:spTgt>
                                        </p:tgtEl>
                                      </p:cBhvr>
                                      <p:to x="100000" y="80000"/>
                                    </p:animScale>
                                    <p:animScale>
                                      <p:cBhvr>
                                        <p:cTn id="21" dur="166" decel="50000">
                                          <p:stCondLst>
                                            <p:cond delay="1338"/>
                                          </p:stCondLst>
                                        </p:cTn>
                                        <p:tgtEl>
                                          <p:spTgt spid="3">
                                            <p:txEl>
                                              <p:pRg st="5" end="5"/>
                                            </p:txEl>
                                          </p:spTgt>
                                        </p:tgtEl>
                                      </p:cBhvr>
                                      <p:to x="100000" y="100000"/>
                                    </p:animScale>
                                    <p:animScale>
                                      <p:cBhvr>
                                        <p:cTn id="22" dur="26">
                                          <p:stCondLst>
                                            <p:cond delay="1642"/>
                                          </p:stCondLst>
                                        </p:cTn>
                                        <p:tgtEl>
                                          <p:spTgt spid="3">
                                            <p:txEl>
                                              <p:pRg st="5" end="5"/>
                                            </p:txEl>
                                          </p:spTgt>
                                        </p:tgtEl>
                                      </p:cBhvr>
                                      <p:to x="100000" y="90000"/>
                                    </p:animScale>
                                    <p:animScale>
                                      <p:cBhvr>
                                        <p:cTn id="23" dur="166" decel="50000">
                                          <p:stCondLst>
                                            <p:cond delay="1668"/>
                                          </p:stCondLst>
                                        </p:cTn>
                                        <p:tgtEl>
                                          <p:spTgt spid="3">
                                            <p:txEl>
                                              <p:pRg st="5" end="5"/>
                                            </p:txEl>
                                          </p:spTgt>
                                        </p:tgtEl>
                                      </p:cBhvr>
                                      <p:to x="100000" y="100000"/>
                                    </p:animScale>
                                    <p:animScale>
                                      <p:cBhvr>
                                        <p:cTn id="24" dur="26">
                                          <p:stCondLst>
                                            <p:cond delay="1808"/>
                                          </p:stCondLst>
                                        </p:cTn>
                                        <p:tgtEl>
                                          <p:spTgt spid="3">
                                            <p:txEl>
                                              <p:pRg st="5" end="5"/>
                                            </p:txEl>
                                          </p:spTgt>
                                        </p:tgtEl>
                                      </p:cBhvr>
                                      <p:to x="100000" y="95000"/>
                                    </p:animScale>
                                    <p:animScale>
                                      <p:cBhvr>
                                        <p:cTn id="25" dur="166" decel="50000">
                                          <p:stCondLst>
                                            <p:cond delay="1834"/>
                                          </p:stCondLst>
                                        </p:cTn>
                                        <p:tgtEl>
                                          <p:spTgt spid="3">
                                            <p:txEl>
                                              <p:pRg st="5" end="5"/>
                                            </p:txEl>
                                          </p:spTgt>
                                        </p:tgtEl>
                                      </p:cBhvr>
                                      <p:to x="100000" y="100000"/>
                                    </p:animScale>
                                  </p:childTnLst>
                                </p:cTn>
                              </p:par>
                              <p:par>
                                <p:cTn id="26" presetID="26" presetClass="entr" presetSubtype="0"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80">
                                          <p:stCondLst>
                                            <p:cond delay="0"/>
                                          </p:stCondLst>
                                        </p:cTn>
                                        <p:tgtEl>
                                          <p:spTgt spid="3">
                                            <p:txEl>
                                              <p:pRg st="7" end="7"/>
                                            </p:txEl>
                                          </p:spTgt>
                                        </p:tgtEl>
                                      </p:cBhvr>
                                    </p:animEffect>
                                    <p:anim calcmode="lin" valueType="num">
                                      <p:cBhvr>
                                        <p:cTn id="29"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xEl>
                                              <p:pRg st="7" end="7"/>
                                            </p:txEl>
                                          </p:spTgt>
                                        </p:tgtEl>
                                      </p:cBhvr>
                                      <p:to x="100000" y="60000"/>
                                    </p:animScale>
                                    <p:animScale>
                                      <p:cBhvr>
                                        <p:cTn id="35" dur="166" decel="50000">
                                          <p:stCondLst>
                                            <p:cond delay="676"/>
                                          </p:stCondLst>
                                        </p:cTn>
                                        <p:tgtEl>
                                          <p:spTgt spid="3">
                                            <p:txEl>
                                              <p:pRg st="7" end="7"/>
                                            </p:txEl>
                                          </p:spTgt>
                                        </p:tgtEl>
                                      </p:cBhvr>
                                      <p:to x="100000" y="100000"/>
                                    </p:animScale>
                                    <p:animScale>
                                      <p:cBhvr>
                                        <p:cTn id="36" dur="26">
                                          <p:stCondLst>
                                            <p:cond delay="1312"/>
                                          </p:stCondLst>
                                        </p:cTn>
                                        <p:tgtEl>
                                          <p:spTgt spid="3">
                                            <p:txEl>
                                              <p:pRg st="7" end="7"/>
                                            </p:txEl>
                                          </p:spTgt>
                                        </p:tgtEl>
                                      </p:cBhvr>
                                      <p:to x="100000" y="80000"/>
                                    </p:animScale>
                                    <p:animScale>
                                      <p:cBhvr>
                                        <p:cTn id="37" dur="166" decel="50000">
                                          <p:stCondLst>
                                            <p:cond delay="1338"/>
                                          </p:stCondLst>
                                        </p:cTn>
                                        <p:tgtEl>
                                          <p:spTgt spid="3">
                                            <p:txEl>
                                              <p:pRg st="7" end="7"/>
                                            </p:txEl>
                                          </p:spTgt>
                                        </p:tgtEl>
                                      </p:cBhvr>
                                      <p:to x="100000" y="100000"/>
                                    </p:animScale>
                                    <p:animScale>
                                      <p:cBhvr>
                                        <p:cTn id="38" dur="26">
                                          <p:stCondLst>
                                            <p:cond delay="1642"/>
                                          </p:stCondLst>
                                        </p:cTn>
                                        <p:tgtEl>
                                          <p:spTgt spid="3">
                                            <p:txEl>
                                              <p:pRg st="7" end="7"/>
                                            </p:txEl>
                                          </p:spTgt>
                                        </p:tgtEl>
                                      </p:cBhvr>
                                      <p:to x="100000" y="90000"/>
                                    </p:animScale>
                                    <p:animScale>
                                      <p:cBhvr>
                                        <p:cTn id="39" dur="166" decel="50000">
                                          <p:stCondLst>
                                            <p:cond delay="1668"/>
                                          </p:stCondLst>
                                        </p:cTn>
                                        <p:tgtEl>
                                          <p:spTgt spid="3">
                                            <p:txEl>
                                              <p:pRg st="7" end="7"/>
                                            </p:txEl>
                                          </p:spTgt>
                                        </p:tgtEl>
                                      </p:cBhvr>
                                      <p:to x="100000" y="100000"/>
                                    </p:animScale>
                                    <p:animScale>
                                      <p:cBhvr>
                                        <p:cTn id="40" dur="26">
                                          <p:stCondLst>
                                            <p:cond delay="1808"/>
                                          </p:stCondLst>
                                        </p:cTn>
                                        <p:tgtEl>
                                          <p:spTgt spid="3">
                                            <p:txEl>
                                              <p:pRg st="7" end="7"/>
                                            </p:txEl>
                                          </p:spTgt>
                                        </p:tgtEl>
                                      </p:cBhvr>
                                      <p:to x="100000" y="95000"/>
                                    </p:animScale>
                                    <p:animScale>
                                      <p:cBhvr>
                                        <p:cTn id="41" dur="166" decel="50000">
                                          <p:stCondLst>
                                            <p:cond delay="1834"/>
                                          </p:stCondLst>
                                        </p:cTn>
                                        <p:tgtEl>
                                          <p:spTgt spid="3">
                                            <p:txEl>
                                              <p:pRg st="7" end="7"/>
                                            </p:txEl>
                                          </p:spTgt>
                                        </p:tgtEl>
                                      </p:cBhvr>
                                      <p:to x="100000" y="100000"/>
                                    </p:animScale>
                                  </p:childTnLst>
                                </p:cTn>
                              </p:par>
                              <p:par>
                                <p:cTn id="42" presetID="26" presetClass="entr" presetSubtype="0" fill="hold" nodeType="withEffect">
                                  <p:stCondLst>
                                    <p:cond delay="0"/>
                                  </p:stCondLst>
                                  <p:childTnLst>
                                    <p:set>
                                      <p:cBhvr>
                                        <p:cTn id="43" dur="1" fill="hold">
                                          <p:stCondLst>
                                            <p:cond delay="0"/>
                                          </p:stCondLst>
                                        </p:cTn>
                                        <p:tgtEl>
                                          <p:spTgt spid="3">
                                            <p:txEl>
                                              <p:pRg st="8" end="8"/>
                                            </p:txEl>
                                          </p:spTgt>
                                        </p:tgtEl>
                                        <p:attrNameLst>
                                          <p:attrName>style.visibility</p:attrName>
                                        </p:attrNameLst>
                                      </p:cBhvr>
                                      <p:to>
                                        <p:strVal val="visible"/>
                                      </p:to>
                                    </p:set>
                                    <p:animEffect transition="in" filter="wipe(down)">
                                      <p:cBhvr>
                                        <p:cTn id="44" dur="580">
                                          <p:stCondLst>
                                            <p:cond delay="0"/>
                                          </p:stCondLst>
                                        </p:cTn>
                                        <p:tgtEl>
                                          <p:spTgt spid="3">
                                            <p:txEl>
                                              <p:pRg st="8" end="8"/>
                                            </p:txEl>
                                          </p:spTgt>
                                        </p:tgtEl>
                                      </p:cBhvr>
                                    </p:animEffect>
                                    <p:anim calcmode="lin" valueType="num">
                                      <p:cBhvr>
                                        <p:cTn id="45"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50" dur="26">
                                          <p:stCondLst>
                                            <p:cond delay="650"/>
                                          </p:stCondLst>
                                        </p:cTn>
                                        <p:tgtEl>
                                          <p:spTgt spid="3">
                                            <p:txEl>
                                              <p:pRg st="8" end="8"/>
                                            </p:txEl>
                                          </p:spTgt>
                                        </p:tgtEl>
                                      </p:cBhvr>
                                      <p:to x="100000" y="60000"/>
                                    </p:animScale>
                                    <p:animScale>
                                      <p:cBhvr>
                                        <p:cTn id="51" dur="166" decel="50000">
                                          <p:stCondLst>
                                            <p:cond delay="676"/>
                                          </p:stCondLst>
                                        </p:cTn>
                                        <p:tgtEl>
                                          <p:spTgt spid="3">
                                            <p:txEl>
                                              <p:pRg st="8" end="8"/>
                                            </p:txEl>
                                          </p:spTgt>
                                        </p:tgtEl>
                                      </p:cBhvr>
                                      <p:to x="100000" y="100000"/>
                                    </p:animScale>
                                    <p:animScale>
                                      <p:cBhvr>
                                        <p:cTn id="52" dur="26">
                                          <p:stCondLst>
                                            <p:cond delay="1312"/>
                                          </p:stCondLst>
                                        </p:cTn>
                                        <p:tgtEl>
                                          <p:spTgt spid="3">
                                            <p:txEl>
                                              <p:pRg st="8" end="8"/>
                                            </p:txEl>
                                          </p:spTgt>
                                        </p:tgtEl>
                                      </p:cBhvr>
                                      <p:to x="100000" y="80000"/>
                                    </p:animScale>
                                    <p:animScale>
                                      <p:cBhvr>
                                        <p:cTn id="53" dur="166" decel="50000">
                                          <p:stCondLst>
                                            <p:cond delay="1338"/>
                                          </p:stCondLst>
                                        </p:cTn>
                                        <p:tgtEl>
                                          <p:spTgt spid="3">
                                            <p:txEl>
                                              <p:pRg st="8" end="8"/>
                                            </p:txEl>
                                          </p:spTgt>
                                        </p:tgtEl>
                                      </p:cBhvr>
                                      <p:to x="100000" y="100000"/>
                                    </p:animScale>
                                    <p:animScale>
                                      <p:cBhvr>
                                        <p:cTn id="54" dur="26">
                                          <p:stCondLst>
                                            <p:cond delay="1642"/>
                                          </p:stCondLst>
                                        </p:cTn>
                                        <p:tgtEl>
                                          <p:spTgt spid="3">
                                            <p:txEl>
                                              <p:pRg st="8" end="8"/>
                                            </p:txEl>
                                          </p:spTgt>
                                        </p:tgtEl>
                                      </p:cBhvr>
                                      <p:to x="100000" y="90000"/>
                                    </p:animScale>
                                    <p:animScale>
                                      <p:cBhvr>
                                        <p:cTn id="55" dur="166" decel="50000">
                                          <p:stCondLst>
                                            <p:cond delay="1668"/>
                                          </p:stCondLst>
                                        </p:cTn>
                                        <p:tgtEl>
                                          <p:spTgt spid="3">
                                            <p:txEl>
                                              <p:pRg st="8" end="8"/>
                                            </p:txEl>
                                          </p:spTgt>
                                        </p:tgtEl>
                                      </p:cBhvr>
                                      <p:to x="100000" y="100000"/>
                                    </p:animScale>
                                    <p:animScale>
                                      <p:cBhvr>
                                        <p:cTn id="56" dur="26">
                                          <p:stCondLst>
                                            <p:cond delay="1808"/>
                                          </p:stCondLst>
                                        </p:cTn>
                                        <p:tgtEl>
                                          <p:spTgt spid="3">
                                            <p:txEl>
                                              <p:pRg st="8" end="8"/>
                                            </p:txEl>
                                          </p:spTgt>
                                        </p:tgtEl>
                                      </p:cBhvr>
                                      <p:to x="100000" y="95000"/>
                                    </p:animScale>
                                    <p:animScale>
                                      <p:cBhvr>
                                        <p:cTn id="57" dur="166" decel="50000">
                                          <p:stCondLst>
                                            <p:cond delay="1834"/>
                                          </p:stCondLst>
                                        </p:cTn>
                                        <p:tgtEl>
                                          <p:spTgt spid="3">
                                            <p:txEl>
                                              <p:pRg st="8" end="8"/>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30432"/>
            <a:ext cx="7772400" cy="6094912"/>
          </a:xfrm>
        </p:spPr>
        <p:txBody>
          <a:bodyPr>
            <a:normAutofit/>
          </a:bodyPr>
          <a:lstStyle/>
          <a:p>
            <a:pPr marL="68580" indent="0" algn="ctr">
              <a:buNone/>
            </a:pPr>
            <a:r>
              <a:rPr lang="es-CO" sz="4200" b="1" u="sng" dirty="0" smtClean="0"/>
              <a:t>La profecía se divide en cuatro etapas.</a:t>
            </a:r>
          </a:p>
          <a:p>
            <a:pPr marL="68580" indent="0" algn="ctr">
              <a:buNone/>
            </a:pPr>
            <a:endParaRPr lang="es-CO" sz="3300" b="1" dirty="0" smtClean="0">
              <a:solidFill>
                <a:srgbClr val="FFFF00"/>
              </a:solidFill>
            </a:endParaRPr>
          </a:p>
          <a:p>
            <a:pPr marL="68580" indent="0">
              <a:buNone/>
            </a:pPr>
            <a:r>
              <a:rPr lang="es-CO" sz="3300" dirty="0" smtClean="0"/>
              <a:t>1.</a:t>
            </a:r>
            <a:r>
              <a:rPr lang="es-CO" sz="3300" dirty="0"/>
              <a:t> </a:t>
            </a:r>
            <a:r>
              <a:rPr lang="es-CO" sz="3300" dirty="0" smtClean="0"/>
              <a:t>Reconstrucción </a:t>
            </a:r>
            <a:r>
              <a:rPr lang="es-CO" sz="3300" dirty="0"/>
              <a:t>de </a:t>
            </a:r>
            <a:r>
              <a:rPr lang="es-CO" sz="3300" dirty="0" smtClean="0"/>
              <a:t>Jerusalén.</a:t>
            </a:r>
            <a:endParaRPr lang="es-CO" sz="3300" dirty="0"/>
          </a:p>
          <a:p>
            <a:pPr marL="68580" indent="0">
              <a:buNone/>
            </a:pPr>
            <a:r>
              <a:rPr lang="es-CO" dirty="0" smtClean="0"/>
              <a:t>2.</a:t>
            </a:r>
            <a:r>
              <a:rPr lang="es-CO" dirty="0"/>
              <a:t> </a:t>
            </a:r>
            <a:r>
              <a:rPr lang="es-CO" dirty="0" smtClean="0"/>
              <a:t>Aparición </a:t>
            </a:r>
            <a:r>
              <a:rPr lang="es-CO" dirty="0"/>
              <a:t>del </a:t>
            </a:r>
            <a:r>
              <a:rPr lang="es-CO" dirty="0" smtClean="0"/>
              <a:t>Mesías </a:t>
            </a:r>
            <a:r>
              <a:rPr lang="es-CO" dirty="0"/>
              <a:t>( Ungido+ Cristo</a:t>
            </a:r>
            <a:r>
              <a:rPr lang="es-CO" dirty="0" smtClean="0"/>
              <a:t>).     además </a:t>
            </a:r>
            <a:r>
              <a:rPr lang="es-CO" dirty="0"/>
              <a:t>habla del </a:t>
            </a:r>
            <a:r>
              <a:rPr lang="es-CO" dirty="0" smtClean="0"/>
              <a:t>bautismo del Mesías.</a:t>
            </a:r>
            <a:endParaRPr lang="es-CO" dirty="0"/>
          </a:p>
          <a:p>
            <a:pPr marL="68580" indent="0">
              <a:buNone/>
            </a:pPr>
            <a:r>
              <a:rPr lang="es-CO" dirty="0" smtClean="0"/>
              <a:t>3.</a:t>
            </a:r>
            <a:r>
              <a:rPr lang="es-CO" dirty="0"/>
              <a:t> Muerte en la Cruz, cese de los </a:t>
            </a:r>
            <a:r>
              <a:rPr lang="es-CO" dirty="0" smtClean="0"/>
              <a:t>sacrificios.</a:t>
            </a:r>
          </a:p>
          <a:p>
            <a:pPr marL="68580" indent="0">
              <a:buNone/>
            </a:pPr>
            <a:r>
              <a:rPr lang="es-CO" dirty="0" smtClean="0"/>
              <a:t>4. Fin </a:t>
            </a:r>
            <a:r>
              <a:rPr lang="es-CO" dirty="0"/>
              <a:t>de tiempo de Gracia para Israel y Mensaje dado a los gentiles</a:t>
            </a:r>
            <a:r>
              <a:rPr lang="es-CO" dirty="0" smtClean="0"/>
              <a:t>.</a:t>
            </a:r>
            <a:r>
              <a:rPr lang="es-CO" dirty="0"/>
              <a:t> </a:t>
            </a:r>
          </a:p>
        </p:txBody>
      </p:sp>
    </p:spTree>
    <p:extLst>
      <p:ext uri="{BB962C8B-B14F-4D97-AF65-F5344CB8AC3E}">
        <p14:creationId xmlns:p14="http://schemas.microsoft.com/office/powerpoint/2010/main" val="191873636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0"/>
            <a:ext cx="8820472" cy="6858000"/>
          </a:xfrm>
          <a:solidFill>
            <a:schemeClr val="accent6">
              <a:lumMod val="50000"/>
            </a:schemeClr>
          </a:solidFill>
        </p:spPr>
        <p:txBody>
          <a:bodyPr>
            <a:normAutofit/>
          </a:bodyPr>
          <a:lstStyle/>
          <a:p>
            <a:pPr marL="68580" indent="0" algn="ctr">
              <a:buNone/>
            </a:pPr>
            <a:endParaRPr lang="es-CO" sz="3600" b="1" dirty="0" smtClean="0"/>
          </a:p>
          <a:p>
            <a:pPr marL="68580" indent="0" algn="ctr">
              <a:buNone/>
            </a:pPr>
            <a:endParaRPr lang="es-CO" sz="3600" b="1" dirty="0"/>
          </a:p>
          <a:p>
            <a:pPr marL="68580" indent="0" algn="ctr">
              <a:buNone/>
            </a:pPr>
            <a:r>
              <a:rPr lang="es-CO" sz="3600" b="1" dirty="0" smtClean="0"/>
              <a:t>Si la Profecía </a:t>
            </a:r>
            <a:r>
              <a:rPr lang="es-CO" sz="3600" b="1" dirty="0"/>
              <a:t>tiene 4 etapas </a:t>
            </a:r>
            <a:r>
              <a:rPr lang="es-CO" sz="3600" b="1" dirty="0" smtClean="0"/>
              <a:t>debe  tener también 4 </a:t>
            </a:r>
            <a:r>
              <a:rPr lang="es-CO" sz="3600" b="1" dirty="0"/>
              <a:t>grupos de Profetas recogedores. </a:t>
            </a:r>
          </a:p>
          <a:p>
            <a:pPr marL="68580" indent="0" algn="ctr">
              <a:buNone/>
            </a:pPr>
            <a:endParaRPr lang="es-CO" dirty="0" smtClean="0"/>
          </a:p>
          <a:p>
            <a:pPr marL="68580" indent="0">
              <a:buNone/>
            </a:pPr>
            <a:r>
              <a:rPr lang="es-CO" dirty="0" smtClean="0"/>
              <a:t>1. Profetas proclamadores en la reconstrucción de Jerusalén, para animar a los constructores: Hay estaban  </a:t>
            </a:r>
            <a:r>
              <a:rPr lang="es-CO" u="sng" dirty="0" smtClean="0"/>
              <a:t>Zacarías </a:t>
            </a:r>
            <a:r>
              <a:rPr lang="es-CO" u="sng" dirty="0"/>
              <a:t>y </a:t>
            </a:r>
            <a:r>
              <a:rPr lang="es-CO" u="sng" dirty="0" smtClean="0"/>
              <a:t>Ageo.</a:t>
            </a:r>
            <a:r>
              <a:rPr lang="es-CO" dirty="0" smtClean="0"/>
              <a:t> </a:t>
            </a:r>
            <a:r>
              <a:rPr lang="es-CO" dirty="0" smtClean="0">
                <a:solidFill>
                  <a:srgbClr val="FFFF00"/>
                </a:solidFill>
              </a:rPr>
              <a:t>(Ageo 1:2-8).</a:t>
            </a:r>
            <a:endParaRPr lang="es-CO" dirty="0">
              <a:solidFill>
                <a:srgbClr val="FFFF00"/>
              </a:solidFill>
            </a:endParaRPr>
          </a:p>
          <a:p>
            <a:pPr marL="68580" indent="0">
              <a:buNone/>
            </a:pPr>
            <a:endParaRPr lang="es-CO" dirty="0" smtClean="0"/>
          </a:p>
          <a:p>
            <a:pPr marL="68580" indent="0">
              <a:buNone/>
            </a:pPr>
            <a:r>
              <a:rPr lang="es-CO" dirty="0" smtClean="0"/>
              <a:t>2. Aparición </a:t>
            </a:r>
            <a:r>
              <a:rPr lang="es-CO" dirty="0"/>
              <a:t>del </a:t>
            </a:r>
            <a:r>
              <a:rPr lang="es-CO" dirty="0" smtClean="0"/>
              <a:t>Mesías </a:t>
            </a:r>
            <a:r>
              <a:rPr lang="es-CO" dirty="0"/>
              <a:t>( Ungido=Cristo) </a:t>
            </a:r>
            <a:r>
              <a:rPr lang="es-CO" dirty="0" smtClean="0"/>
              <a:t>además </a:t>
            </a:r>
            <a:r>
              <a:rPr lang="es-CO" dirty="0"/>
              <a:t>habla del </a:t>
            </a:r>
            <a:r>
              <a:rPr lang="es-CO" dirty="0" smtClean="0"/>
              <a:t>bautismo del Mesías: </a:t>
            </a:r>
            <a:r>
              <a:rPr lang="es-CO" u="sng" dirty="0" smtClean="0"/>
              <a:t>Juan </a:t>
            </a:r>
            <a:r>
              <a:rPr lang="es-CO" u="sng" dirty="0"/>
              <a:t>El </a:t>
            </a:r>
            <a:r>
              <a:rPr lang="es-CO" u="sng" dirty="0" smtClean="0"/>
              <a:t>Bautista</a:t>
            </a:r>
            <a:r>
              <a:rPr lang="es-CO" dirty="0" smtClean="0"/>
              <a:t>. </a:t>
            </a:r>
            <a:r>
              <a:rPr lang="es-CO" dirty="0" smtClean="0">
                <a:solidFill>
                  <a:srgbClr val="FFFF00"/>
                </a:solidFill>
              </a:rPr>
              <a:t>(Juan 1:29)</a:t>
            </a:r>
            <a:endParaRPr lang="es-CO" dirty="0">
              <a:solidFill>
                <a:srgbClr val="FFFF00"/>
              </a:solidFill>
            </a:endParaRPr>
          </a:p>
        </p:txBody>
      </p:sp>
    </p:spTree>
    <p:extLst>
      <p:ext uri="{BB962C8B-B14F-4D97-AF65-F5344CB8AC3E}">
        <p14:creationId xmlns:p14="http://schemas.microsoft.com/office/powerpoint/2010/main" val="247155410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barn(inVertical)">
                                      <p:cBhvr>
                                        <p:cTn id="15"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04664"/>
            <a:ext cx="7772400" cy="5950896"/>
          </a:xfrm>
        </p:spPr>
        <p:txBody>
          <a:bodyPr>
            <a:normAutofit fontScale="92500" lnSpcReduction="20000"/>
          </a:bodyPr>
          <a:lstStyle/>
          <a:p>
            <a:pPr marL="68580" indent="0">
              <a:buNone/>
            </a:pPr>
            <a:r>
              <a:rPr lang="es-CO" dirty="0" smtClean="0"/>
              <a:t>3.</a:t>
            </a:r>
            <a:r>
              <a:rPr lang="es-CO" dirty="0"/>
              <a:t> Muerte en la Cruz, cese de los </a:t>
            </a:r>
            <a:r>
              <a:rPr lang="es-CO" dirty="0" smtClean="0"/>
              <a:t>sacrificios: </a:t>
            </a:r>
            <a:r>
              <a:rPr lang="es-CO" b="1" u="sng" dirty="0" smtClean="0"/>
              <a:t>Juan </a:t>
            </a:r>
            <a:r>
              <a:rPr lang="es-CO" b="1" u="sng" dirty="0"/>
              <a:t>el discípulo, Juan El Revelador </a:t>
            </a:r>
            <a:r>
              <a:rPr lang="es-CO" dirty="0"/>
              <a:t> </a:t>
            </a:r>
            <a:r>
              <a:rPr lang="es-CO" dirty="0" smtClean="0"/>
              <a:t>¡Quien </a:t>
            </a:r>
            <a:r>
              <a:rPr lang="es-CO" dirty="0"/>
              <a:t>estaba frente a la cruz viendo ese </a:t>
            </a:r>
            <a:r>
              <a:rPr lang="es-CO" dirty="0" smtClean="0"/>
              <a:t>evento! </a:t>
            </a:r>
            <a:r>
              <a:rPr lang="es-CO" b="1" dirty="0" smtClean="0">
                <a:solidFill>
                  <a:srgbClr val="FFFF00"/>
                </a:solidFill>
              </a:rPr>
              <a:t>(Juan 19:26).</a:t>
            </a:r>
            <a:r>
              <a:rPr lang="es-CO" b="1" dirty="0">
                <a:solidFill>
                  <a:srgbClr val="FFFF00"/>
                </a:solidFill>
              </a:rPr>
              <a:t/>
            </a:r>
            <a:br>
              <a:rPr lang="es-CO" b="1" dirty="0">
                <a:solidFill>
                  <a:srgbClr val="FFFF00"/>
                </a:solidFill>
              </a:rPr>
            </a:br>
            <a:endParaRPr lang="es-CO" b="1" dirty="0">
              <a:solidFill>
                <a:srgbClr val="FFFF00"/>
              </a:solidFill>
            </a:endParaRPr>
          </a:p>
          <a:p>
            <a:pPr marL="68580" indent="0">
              <a:buNone/>
            </a:pPr>
            <a:r>
              <a:rPr lang="es-CO" dirty="0" smtClean="0"/>
              <a:t>4.</a:t>
            </a:r>
            <a:r>
              <a:rPr lang="es-CO" dirty="0"/>
              <a:t> Fin de tiempo de gracia para Israel y </a:t>
            </a:r>
            <a:r>
              <a:rPr lang="es-CO" dirty="0" smtClean="0"/>
              <a:t>el Mensaje</a:t>
            </a:r>
            <a:r>
              <a:rPr lang="es-CO" dirty="0"/>
              <a:t> dado a los </a:t>
            </a:r>
            <a:r>
              <a:rPr lang="es-CO" dirty="0" smtClean="0"/>
              <a:t>gentiles: </a:t>
            </a:r>
            <a:r>
              <a:rPr lang="es-CO" b="1" u="sng" dirty="0" smtClean="0"/>
              <a:t>Saulo </a:t>
            </a:r>
            <a:r>
              <a:rPr lang="es-CO" b="1" u="sng" dirty="0"/>
              <a:t>de </a:t>
            </a:r>
            <a:r>
              <a:rPr lang="es-CO" b="1" u="sng" dirty="0" smtClean="0"/>
              <a:t>Tarso. </a:t>
            </a:r>
            <a:r>
              <a:rPr lang="es-CO" b="1" u="sng" dirty="0" smtClean="0">
                <a:solidFill>
                  <a:srgbClr val="FFFF00"/>
                </a:solidFill>
              </a:rPr>
              <a:t>(Hech.7:58; 18:5,6).</a:t>
            </a:r>
          </a:p>
          <a:p>
            <a:pPr marL="68580" indent="0">
              <a:buNone/>
            </a:pPr>
            <a:endParaRPr lang="es-CO" b="1" u="sng" dirty="0" smtClean="0"/>
          </a:p>
          <a:p>
            <a:pPr marL="68580" indent="0" algn="ctr">
              <a:buNone/>
            </a:pPr>
            <a:r>
              <a:rPr lang="es-CO" b="1" u="sng" dirty="0" smtClean="0">
                <a:solidFill>
                  <a:srgbClr val="FFFF00"/>
                </a:solidFill>
              </a:rPr>
              <a:t>Vemos </a:t>
            </a:r>
            <a:r>
              <a:rPr lang="es-CO" b="1" u="sng" dirty="0">
                <a:solidFill>
                  <a:srgbClr val="FFFF00"/>
                </a:solidFill>
              </a:rPr>
              <a:t>como cada </a:t>
            </a:r>
            <a:r>
              <a:rPr lang="es-CO" b="1" u="sng" dirty="0" smtClean="0">
                <a:solidFill>
                  <a:srgbClr val="FFFF00"/>
                </a:solidFill>
              </a:rPr>
              <a:t>vez que uno de los acontecimiento estipulados en la profecía se </a:t>
            </a:r>
            <a:r>
              <a:rPr lang="es-CO" b="1" u="sng" dirty="0">
                <a:solidFill>
                  <a:srgbClr val="FFFF00"/>
                </a:solidFill>
              </a:rPr>
              <a:t>va cumpliendo </a:t>
            </a:r>
            <a:r>
              <a:rPr lang="es-CO" b="1" u="sng" dirty="0" smtClean="0">
                <a:solidFill>
                  <a:srgbClr val="FFFF00"/>
                </a:solidFill>
              </a:rPr>
              <a:t>hay </a:t>
            </a:r>
            <a:r>
              <a:rPr lang="es-CO" b="1" u="sng" dirty="0">
                <a:solidFill>
                  <a:srgbClr val="FFFF00"/>
                </a:solidFill>
              </a:rPr>
              <a:t>un profeta presente. Ese es el modo de operar de </a:t>
            </a:r>
            <a:r>
              <a:rPr lang="es-CO" b="1" u="sng" dirty="0" smtClean="0">
                <a:solidFill>
                  <a:srgbClr val="FFFF00"/>
                </a:solidFill>
              </a:rPr>
              <a:t>Dios, </a:t>
            </a:r>
            <a:r>
              <a:rPr lang="es-CO" b="1" u="sng" dirty="0">
                <a:solidFill>
                  <a:srgbClr val="FFFF00"/>
                </a:solidFill>
              </a:rPr>
              <a:t>siempre </a:t>
            </a:r>
            <a:r>
              <a:rPr lang="es-CO" b="1" u="sng" dirty="0" smtClean="0">
                <a:solidFill>
                  <a:srgbClr val="FFFF00"/>
                </a:solidFill>
              </a:rPr>
              <a:t>que da </a:t>
            </a:r>
            <a:r>
              <a:rPr lang="es-CO" b="1" u="sng" dirty="0">
                <a:solidFill>
                  <a:srgbClr val="FFFF00"/>
                </a:solidFill>
              </a:rPr>
              <a:t>una profecía de </a:t>
            </a:r>
            <a:r>
              <a:rPr lang="es-CO" b="1" u="sng" dirty="0" smtClean="0">
                <a:solidFill>
                  <a:srgbClr val="FFFF00"/>
                </a:solidFill>
              </a:rPr>
              <a:t>tiempo, levanta </a:t>
            </a:r>
            <a:r>
              <a:rPr lang="es-CO" b="1" u="sng" dirty="0">
                <a:solidFill>
                  <a:srgbClr val="FFFF00"/>
                </a:solidFill>
              </a:rPr>
              <a:t>un profeta para el cumplimiento de la </a:t>
            </a:r>
            <a:r>
              <a:rPr lang="es-CO" b="1" u="sng" dirty="0" smtClean="0">
                <a:solidFill>
                  <a:srgbClr val="FFFF00"/>
                </a:solidFill>
              </a:rPr>
              <a:t>profecía. Con un solo propósito, salvar a los hombres.</a:t>
            </a:r>
            <a:endParaRPr lang="es-CO" b="1" u="sng" dirty="0">
              <a:solidFill>
                <a:srgbClr val="FFFF00"/>
              </a:solidFill>
            </a:endParaRPr>
          </a:p>
          <a:p>
            <a:endParaRPr lang="es-CO" dirty="0"/>
          </a:p>
        </p:txBody>
      </p:sp>
    </p:spTree>
    <p:extLst>
      <p:ext uri="{BB962C8B-B14F-4D97-AF65-F5344CB8AC3E}">
        <p14:creationId xmlns:p14="http://schemas.microsoft.com/office/powerpoint/2010/main" val="2059368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80">
                                          <p:stCondLst>
                                            <p:cond delay="0"/>
                                          </p:stCondLst>
                                        </p:cTn>
                                        <p:tgtEl>
                                          <p:spTgt spid="3">
                                            <p:txEl>
                                              <p:pRg st="3" end="3"/>
                                            </p:txEl>
                                          </p:spTgt>
                                        </p:tgtEl>
                                      </p:cBhvr>
                                    </p:animEffect>
                                    <p:anim calcmode="lin" valueType="num">
                                      <p:cBhvr>
                                        <p:cTn id="1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3" end="3"/>
                                            </p:txEl>
                                          </p:spTgt>
                                        </p:tgtEl>
                                      </p:cBhvr>
                                      <p:to x="100000" y="60000"/>
                                    </p:animScale>
                                    <p:animScale>
                                      <p:cBhvr>
                                        <p:cTn id="22" dur="166" decel="50000">
                                          <p:stCondLst>
                                            <p:cond delay="676"/>
                                          </p:stCondLst>
                                        </p:cTn>
                                        <p:tgtEl>
                                          <p:spTgt spid="3">
                                            <p:txEl>
                                              <p:pRg st="3" end="3"/>
                                            </p:txEl>
                                          </p:spTgt>
                                        </p:tgtEl>
                                      </p:cBhvr>
                                      <p:to x="100000" y="100000"/>
                                    </p:animScale>
                                    <p:animScale>
                                      <p:cBhvr>
                                        <p:cTn id="23" dur="26">
                                          <p:stCondLst>
                                            <p:cond delay="1312"/>
                                          </p:stCondLst>
                                        </p:cTn>
                                        <p:tgtEl>
                                          <p:spTgt spid="3">
                                            <p:txEl>
                                              <p:pRg st="3" end="3"/>
                                            </p:txEl>
                                          </p:spTgt>
                                        </p:tgtEl>
                                      </p:cBhvr>
                                      <p:to x="100000" y="80000"/>
                                    </p:animScale>
                                    <p:animScale>
                                      <p:cBhvr>
                                        <p:cTn id="24" dur="166" decel="50000">
                                          <p:stCondLst>
                                            <p:cond delay="1338"/>
                                          </p:stCondLst>
                                        </p:cTn>
                                        <p:tgtEl>
                                          <p:spTgt spid="3">
                                            <p:txEl>
                                              <p:pRg st="3" end="3"/>
                                            </p:txEl>
                                          </p:spTgt>
                                        </p:tgtEl>
                                      </p:cBhvr>
                                      <p:to x="100000" y="100000"/>
                                    </p:animScale>
                                    <p:animScale>
                                      <p:cBhvr>
                                        <p:cTn id="25" dur="26">
                                          <p:stCondLst>
                                            <p:cond delay="1642"/>
                                          </p:stCondLst>
                                        </p:cTn>
                                        <p:tgtEl>
                                          <p:spTgt spid="3">
                                            <p:txEl>
                                              <p:pRg st="3" end="3"/>
                                            </p:txEl>
                                          </p:spTgt>
                                        </p:tgtEl>
                                      </p:cBhvr>
                                      <p:to x="100000" y="90000"/>
                                    </p:animScale>
                                    <p:animScale>
                                      <p:cBhvr>
                                        <p:cTn id="26" dur="166" decel="50000">
                                          <p:stCondLst>
                                            <p:cond delay="1668"/>
                                          </p:stCondLst>
                                        </p:cTn>
                                        <p:tgtEl>
                                          <p:spTgt spid="3">
                                            <p:txEl>
                                              <p:pRg st="3" end="3"/>
                                            </p:txEl>
                                          </p:spTgt>
                                        </p:tgtEl>
                                      </p:cBhvr>
                                      <p:to x="100000" y="100000"/>
                                    </p:animScale>
                                    <p:animScale>
                                      <p:cBhvr>
                                        <p:cTn id="27" dur="26">
                                          <p:stCondLst>
                                            <p:cond delay="1808"/>
                                          </p:stCondLst>
                                        </p:cTn>
                                        <p:tgtEl>
                                          <p:spTgt spid="3">
                                            <p:txEl>
                                              <p:pRg st="3" end="3"/>
                                            </p:txEl>
                                          </p:spTgt>
                                        </p:tgtEl>
                                      </p:cBhvr>
                                      <p:to x="100000" y="95000"/>
                                    </p:animScale>
                                    <p:animScale>
                                      <p:cBhvr>
                                        <p:cTn id="28"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99592" y="332656"/>
            <a:ext cx="7772400" cy="914400"/>
          </a:xfrm>
        </p:spPr>
        <p:txBody>
          <a:bodyPr/>
          <a:lstStyle/>
          <a:p>
            <a:r>
              <a:rPr lang="es-CO" dirty="0"/>
              <a:t>Significado de los </a:t>
            </a:r>
            <a:r>
              <a:rPr lang="es-CO" dirty="0" smtClean="0"/>
              <a:t>nombres.</a:t>
            </a:r>
            <a:r>
              <a:rPr lang="es-CO" dirty="0"/>
              <a:t> </a:t>
            </a:r>
            <a:br>
              <a:rPr lang="es-CO" dirty="0"/>
            </a:br>
            <a:endParaRPr lang="es-CO" dirty="0"/>
          </a:p>
        </p:txBody>
      </p:sp>
      <p:sp>
        <p:nvSpPr>
          <p:cNvPr id="3" name="2 Marcador de contenido"/>
          <p:cNvSpPr>
            <a:spLocks noGrp="1"/>
          </p:cNvSpPr>
          <p:nvPr>
            <p:ph idx="1"/>
          </p:nvPr>
        </p:nvSpPr>
        <p:spPr>
          <a:xfrm>
            <a:off x="914400" y="1700808"/>
            <a:ext cx="7772400" cy="4572000"/>
          </a:xfrm>
          <a:blipFill>
            <a:blip r:embed="rId2"/>
            <a:tile tx="0" ty="0" sx="100000" sy="100000" flip="none" algn="tl"/>
          </a:blipFill>
        </p:spPr>
        <p:txBody>
          <a:bodyPr>
            <a:normAutofit/>
          </a:bodyPr>
          <a:lstStyle/>
          <a:p>
            <a:pPr marL="68580" indent="0">
              <a:buNone/>
            </a:pPr>
            <a:r>
              <a:rPr lang="es-CO" b="1" dirty="0" smtClean="0"/>
              <a:t>Zacarías</a:t>
            </a:r>
            <a:r>
              <a:rPr lang="es-CO" b="1" dirty="0"/>
              <a:t>: </a:t>
            </a:r>
            <a:r>
              <a:rPr lang="es-CO" dirty="0"/>
              <a:t> </a:t>
            </a:r>
            <a:r>
              <a:rPr lang="es-CO" u="sng" dirty="0"/>
              <a:t>Dios se ha acordado</a:t>
            </a:r>
            <a:r>
              <a:rPr lang="es-CO" u="sng" dirty="0" smtClean="0"/>
              <a:t>. Aquel </a:t>
            </a:r>
            <a:r>
              <a:rPr lang="es-CO" u="sng" dirty="0"/>
              <a:t>que es la memoria de Dios, Aquel que Dios se acuerda</a:t>
            </a:r>
            <a:r>
              <a:rPr lang="es-CO" dirty="0"/>
              <a:t>.</a:t>
            </a:r>
            <a:r>
              <a:rPr lang="es-CO" b="1" dirty="0"/>
              <a:t> </a:t>
            </a:r>
            <a:r>
              <a:rPr lang="es-CO" b="1" dirty="0">
                <a:solidFill>
                  <a:srgbClr val="FFFF00"/>
                </a:solidFill>
              </a:rPr>
              <a:t>(2 Reyes 14:29</a:t>
            </a:r>
            <a:r>
              <a:rPr lang="es-CO" b="1" dirty="0" smtClean="0">
                <a:solidFill>
                  <a:srgbClr val="FFFF00"/>
                </a:solidFill>
              </a:rPr>
              <a:t>).</a:t>
            </a:r>
          </a:p>
          <a:p>
            <a:pPr marL="68580" indent="0">
              <a:buNone/>
            </a:pPr>
            <a:endParaRPr lang="es-CO" b="1" dirty="0" smtClean="0"/>
          </a:p>
          <a:p>
            <a:pPr marL="68580" indent="0">
              <a:buNone/>
            </a:pPr>
            <a:r>
              <a:rPr lang="es-CO" b="1" dirty="0" smtClean="0"/>
              <a:t>Juan: </a:t>
            </a:r>
            <a:r>
              <a:rPr lang="es-CO" b="1" u="sng" dirty="0" smtClean="0"/>
              <a:t>Jehová </a:t>
            </a:r>
            <a:r>
              <a:rPr lang="es-CO" b="1" u="sng" dirty="0"/>
              <a:t>es Benigno</a:t>
            </a:r>
            <a:r>
              <a:rPr lang="es-CO" b="1" dirty="0"/>
              <a:t>. </a:t>
            </a:r>
            <a:r>
              <a:rPr lang="es-CO" b="1" dirty="0">
                <a:solidFill>
                  <a:srgbClr val="FFFF00"/>
                </a:solidFill>
              </a:rPr>
              <a:t>(Mt. 3:1</a:t>
            </a:r>
            <a:r>
              <a:rPr lang="es-CO" b="1" dirty="0" smtClean="0">
                <a:solidFill>
                  <a:srgbClr val="FFFF00"/>
                </a:solidFill>
              </a:rPr>
              <a:t>).</a:t>
            </a:r>
          </a:p>
          <a:p>
            <a:pPr marL="68580" indent="0">
              <a:buNone/>
            </a:pPr>
            <a:endParaRPr lang="es-CO" b="1" dirty="0" smtClean="0"/>
          </a:p>
          <a:p>
            <a:pPr marL="68580" indent="0">
              <a:buNone/>
            </a:pPr>
            <a:r>
              <a:rPr lang="es-CO" b="1" dirty="0" smtClean="0"/>
              <a:t>Saulo- Pablo: </a:t>
            </a:r>
            <a:r>
              <a:rPr lang="es-CO" b="1" u="sng" dirty="0" smtClean="0"/>
              <a:t>Pequeño</a:t>
            </a:r>
            <a:r>
              <a:rPr lang="es-CO" b="1" dirty="0" smtClean="0"/>
              <a:t> </a:t>
            </a:r>
            <a:r>
              <a:rPr lang="es-CO" b="1" dirty="0">
                <a:solidFill>
                  <a:srgbClr val="FFFF00"/>
                </a:solidFill>
              </a:rPr>
              <a:t>(</a:t>
            </a:r>
            <a:r>
              <a:rPr lang="es-CO" b="1" dirty="0" smtClean="0">
                <a:solidFill>
                  <a:srgbClr val="FFFF00"/>
                </a:solidFill>
              </a:rPr>
              <a:t>Hech</a:t>
            </a:r>
            <a:r>
              <a:rPr lang="es-CO" b="1" dirty="0">
                <a:solidFill>
                  <a:srgbClr val="FFFF00"/>
                </a:solidFill>
              </a:rPr>
              <a:t>. 13:9).</a:t>
            </a:r>
          </a:p>
          <a:p>
            <a:pPr marL="68580" indent="0">
              <a:buNone/>
            </a:pPr>
            <a:endParaRPr lang="es-CO" b="1" dirty="0"/>
          </a:p>
          <a:p>
            <a:pPr marL="68580" indent="0">
              <a:buNone/>
            </a:pPr>
            <a:endParaRPr lang="es-CO" b="1" dirty="0" smtClean="0"/>
          </a:p>
          <a:p>
            <a:pPr marL="68580" indent="0">
              <a:buNone/>
            </a:pPr>
            <a:endParaRPr lang="es-CO" dirty="0"/>
          </a:p>
          <a:p>
            <a:endParaRPr lang="es-CO" dirty="0"/>
          </a:p>
        </p:txBody>
      </p:sp>
    </p:spTree>
    <p:extLst>
      <p:ext uri="{BB962C8B-B14F-4D97-AF65-F5344CB8AC3E}">
        <p14:creationId xmlns:p14="http://schemas.microsoft.com/office/powerpoint/2010/main" val="281732761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4" end="4"/>
                                            </p:txEl>
                                          </p:spTgt>
                                        </p:tgtEl>
                                        <p:attrNameLst>
                                          <p:attrName>style.visibility</p:attrName>
                                        </p:attrNameLst>
                                      </p:cBhvr>
                                      <p:to>
                                        <p:strVal val="visible"/>
                                      </p:to>
                                    </p:set>
                                    <p:animEffect transition="in" filter="wipe(down)">
                                      <p:cBhvr>
                                        <p:cTn id="61" dur="580">
                                          <p:stCondLst>
                                            <p:cond delay="0"/>
                                          </p:stCondLst>
                                        </p:cTn>
                                        <p:tgtEl>
                                          <p:spTgt spid="3">
                                            <p:txEl>
                                              <p:pRg st="4" end="4"/>
                                            </p:txEl>
                                          </p:spTgt>
                                        </p:tgtEl>
                                      </p:cBhvr>
                                    </p:animEffect>
                                    <p:anim calcmode="lin" valueType="num">
                                      <p:cBhvr>
                                        <p:cTn id="62"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4" end="4"/>
                                            </p:txEl>
                                          </p:spTgt>
                                        </p:tgtEl>
                                      </p:cBhvr>
                                      <p:to x="100000" y="60000"/>
                                    </p:animScale>
                                    <p:animScale>
                                      <p:cBhvr>
                                        <p:cTn id="68" dur="166" decel="50000">
                                          <p:stCondLst>
                                            <p:cond delay="676"/>
                                          </p:stCondLst>
                                        </p:cTn>
                                        <p:tgtEl>
                                          <p:spTgt spid="3">
                                            <p:txEl>
                                              <p:pRg st="4" end="4"/>
                                            </p:txEl>
                                          </p:spTgt>
                                        </p:tgtEl>
                                      </p:cBhvr>
                                      <p:to x="100000" y="100000"/>
                                    </p:animScale>
                                    <p:animScale>
                                      <p:cBhvr>
                                        <p:cTn id="69" dur="26">
                                          <p:stCondLst>
                                            <p:cond delay="1312"/>
                                          </p:stCondLst>
                                        </p:cTn>
                                        <p:tgtEl>
                                          <p:spTgt spid="3">
                                            <p:txEl>
                                              <p:pRg st="4" end="4"/>
                                            </p:txEl>
                                          </p:spTgt>
                                        </p:tgtEl>
                                      </p:cBhvr>
                                      <p:to x="100000" y="80000"/>
                                    </p:animScale>
                                    <p:animScale>
                                      <p:cBhvr>
                                        <p:cTn id="70" dur="166" decel="50000">
                                          <p:stCondLst>
                                            <p:cond delay="1338"/>
                                          </p:stCondLst>
                                        </p:cTn>
                                        <p:tgtEl>
                                          <p:spTgt spid="3">
                                            <p:txEl>
                                              <p:pRg st="4" end="4"/>
                                            </p:txEl>
                                          </p:spTgt>
                                        </p:tgtEl>
                                      </p:cBhvr>
                                      <p:to x="100000" y="100000"/>
                                    </p:animScale>
                                    <p:animScale>
                                      <p:cBhvr>
                                        <p:cTn id="71" dur="26">
                                          <p:stCondLst>
                                            <p:cond delay="1642"/>
                                          </p:stCondLst>
                                        </p:cTn>
                                        <p:tgtEl>
                                          <p:spTgt spid="3">
                                            <p:txEl>
                                              <p:pRg st="4" end="4"/>
                                            </p:txEl>
                                          </p:spTgt>
                                        </p:tgtEl>
                                      </p:cBhvr>
                                      <p:to x="100000" y="90000"/>
                                    </p:animScale>
                                    <p:animScale>
                                      <p:cBhvr>
                                        <p:cTn id="72" dur="166" decel="50000">
                                          <p:stCondLst>
                                            <p:cond delay="1668"/>
                                          </p:stCondLst>
                                        </p:cTn>
                                        <p:tgtEl>
                                          <p:spTgt spid="3">
                                            <p:txEl>
                                              <p:pRg st="4" end="4"/>
                                            </p:txEl>
                                          </p:spTgt>
                                        </p:tgtEl>
                                      </p:cBhvr>
                                      <p:to x="100000" y="100000"/>
                                    </p:animScale>
                                    <p:animScale>
                                      <p:cBhvr>
                                        <p:cTn id="73" dur="26">
                                          <p:stCondLst>
                                            <p:cond delay="1808"/>
                                          </p:stCondLst>
                                        </p:cTn>
                                        <p:tgtEl>
                                          <p:spTgt spid="3">
                                            <p:txEl>
                                              <p:pRg st="4" end="4"/>
                                            </p:txEl>
                                          </p:spTgt>
                                        </p:tgtEl>
                                      </p:cBhvr>
                                      <p:to x="100000" y="95000"/>
                                    </p:animScale>
                                    <p:animScale>
                                      <p:cBhvr>
                                        <p:cTn id="74"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99592" y="332656"/>
            <a:ext cx="7772400" cy="914400"/>
          </a:xfrm>
        </p:spPr>
        <p:txBody>
          <a:bodyPr/>
          <a:lstStyle/>
          <a:p>
            <a:r>
              <a:rPr lang="es-CO" dirty="0"/>
              <a:t>Veamos </a:t>
            </a:r>
            <a:r>
              <a:rPr lang="es-CO" dirty="0" smtClean="0"/>
              <a:t>el cuarto ejemplo.</a:t>
            </a:r>
            <a:r>
              <a:rPr lang="es-CO" dirty="0"/>
              <a:t> </a:t>
            </a:r>
          </a:p>
        </p:txBody>
      </p:sp>
      <p:sp>
        <p:nvSpPr>
          <p:cNvPr id="3" name="2 Marcador de contenido"/>
          <p:cNvSpPr>
            <a:spLocks noGrp="1"/>
          </p:cNvSpPr>
          <p:nvPr>
            <p:ph idx="1"/>
          </p:nvPr>
        </p:nvSpPr>
        <p:spPr>
          <a:xfrm>
            <a:off x="539552" y="1628800"/>
            <a:ext cx="8352928" cy="5229200"/>
          </a:xfrm>
        </p:spPr>
        <p:txBody>
          <a:bodyPr>
            <a:normAutofit fontScale="92500" lnSpcReduction="20000"/>
          </a:bodyPr>
          <a:lstStyle/>
          <a:p>
            <a:pPr marL="68580" indent="0" algn="ctr">
              <a:buNone/>
            </a:pPr>
            <a:r>
              <a:rPr lang="es-CO" sz="3300" b="1" dirty="0" smtClean="0">
                <a:solidFill>
                  <a:srgbClr val="FFFF00"/>
                </a:solidFill>
              </a:rPr>
              <a:t>Profeta Proclamador</a:t>
            </a:r>
            <a:r>
              <a:rPr lang="es-CO" sz="3300" b="1" dirty="0">
                <a:solidFill>
                  <a:srgbClr val="FFFF00"/>
                </a:solidFill>
              </a:rPr>
              <a:t>  </a:t>
            </a:r>
            <a:endParaRPr lang="es-CO" sz="3300" b="1" dirty="0" smtClean="0">
              <a:solidFill>
                <a:srgbClr val="FFFF00"/>
              </a:solidFill>
            </a:endParaRPr>
          </a:p>
          <a:p>
            <a:pPr marL="68580" indent="0" algn="ctr">
              <a:buNone/>
            </a:pPr>
            <a:r>
              <a:rPr lang="es-CO" sz="3300" b="1" dirty="0" smtClean="0">
                <a:solidFill>
                  <a:srgbClr val="FFFF00"/>
                </a:solidFill>
              </a:rPr>
              <a:t>Daniel</a:t>
            </a:r>
          </a:p>
          <a:p>
            <a:pPr marL="68580" indent="0" algn="ctr">
              <a:buNone/>
            </a:pPr>
            <a:r>
              <a:rPr lang="es-CO" b="1" dirty="0" smtClean="0">
                <a:solidFill>
                  <a:srgbClr val="FFFF00"/>
                </a:solidFill>
              </a:rPr>
              <a:t>Daniel </a:t>
            </a:r>
            <a:r>
              <a:rPr lang="es-CO" b="1" dirty="0">
                <a:solidFill>
                  <a:srgbClr val="FFFF00"/>
                </a:solidFill>
              </a:rPr>
              <a:t>8: </a:t>
            </a:r>
            <a:r>
              <a:rPr lang="es-CO" b="1" dirty="0" smtClean="0">
                <a:solidFill>
                  <a:srgbClr val="FFFF00"/>
                </a:solidFill>
              </a:rPr>
              <a:t>14</a:t>
            </a:r>
            <a:r>
              <a:rPr lang="es-CO" dirty="0" smtClean="0"/>
              <a:t>.  Y </a:t>
            </a:r>
            <a:r>
              <a:rPr lang="es-CO" dirty="0"/>
              <a:t>él dijo: </a:t>
            </a:r>
            <a:r>
              <a:rPr lang="es-CO" dirty="0" smtClean="0"/>
              <a:t>«</a:t>
            </a:r>
            <a:r>
              <a:rPr lang="es-CO" dirty="0" smtClean="0">
                <a:latin typeface="Agency FB" pitchFamily="34" charset="0"/>
              </a:rPr>
              <a:t>Hasta</a:t>
            </a:r>
            <a:r>
              <a:rPr lang="es-CO" dirty="0">
                <a:latin typeface="Agency FB" pitchFamily="34" charset="0"/>
              </a:rPr>
              <a:t> dos mil trescientas tardes y mañanas; luego el santuario será </a:t>
            </a:r>
            <a:r>
              <a:rPr lang="es-CO" dirty="0" smtClean="0">
                <a:latin typeface="Agency FB" pitchFamily="34" charset="0"/>
              </a:rPr>
              <a:t>purificado</a:t>
            </a:r>
            <a:r>
              <a:rPr lang="es-CO" dirty="0" smtClean="0"/>
              <a:t>».</a:t>
            </a:r>
          </a:p>
          <a:p>
            <a:pPr marL="68580" indent="0">
              <a:buNone/>
            </a:pPr>
            <a:endParaRPr lang="es-CO" dirty="0" smtClean="0"/>
          </a:p>
          <a:p>
            <a:pPr marL="68580" indent="0" algn="ctr">
              <a:buNone/>
            </a:pPr>
            <a:r>
              <a:rPr lang="es-CO" b="1" dirty="0" smtClean="0">
                <a:solidFill>
                  <a:srgbClr val="FFFF00"/>
                </a:solidFill>
              </a:rPr>
              <a:t>Daniel 8:17</a:t>
            </a:r>
            <a:r>
              <a:rPr lang="es-CO" dirty="0" smtClean="0"/>
              <a:t>. «</a:t>
            </a:r>
            <a:r>
              <a:rPr lang="es-CO" dirty="0" smtClean="0">
                <a:latin typeface="Agency FB" pitchFamily="34" charset="0"/>
              </a:rPr>
              <a:t>Vino </a:t>
            </a:r>
            <a:r>
              <a:rPr lang="es-CO" dirty="0">
                <a:latin typeface="Agency FB" pitchFamily="34" charset="0"/>
              </a:rPr>
              <a:t>luego cerca de donde yo estaba; y con su venida me asombré, y me postré sobre mi rostro. Pero él me dijo: Entiende, hijo de hombre, porque la visión es para el tiempo del </a:t>
            </a:r>
            <a:r>
              <a:rPr lang="es-CO" dirty="0" smtClean="0">
                <a:latin typeface="Agency FB" pitchFamily="34" charset="0"/>
              </a:rPr>
              <a:t>fin</a:t>
            </a:r>
            <a:r>
              <a:rPr lang="es-CO" dirty="0" smtClean="0"/>
              <a:t>».</a:t>
            </a:r>
            <a:endParaRPr lang="es-CO" dirty="0"/>
          </a:p>
          <a:p>
            <a:pPr marL="68580" indent="0">
              <a:buNone/>
            </a:pPr>
            <a:r>
              <a:rPr lang="es-CO" dirty="0"/>
              <a:t> </a:t>
            </a:r>
            <a:endParaRPr lang="es-CO" dirty="0" smtClean="0"/>
          </a:p>
          <a:p>
            <a:pPr marL="68580" indent="0" algn="ctr">
              <a:buNone/>
            </a:pPr>
            <a:r>
              <a:rPr lang="es-CO" b="1" dirty="0" smtClean="0">
                <a:solidFill>
                  <a:srgbClr val="FFFF00"/>
                </a:solidFill>
              </a:rPr>
              <a:t>Daniel 8:17.</a:t>
            </a:r>
            <a:r>
              <a:rPr lang="es-CO" b="1" dirty="0" smtClean="0"/>
              <a:t> «</a:t>
            </a:r>
            <a:r>
              <a:rPr lang="es-CO" dirty="0" smtClean="0">
                <a:latin typeface="Agency FB" pitchFamily="34" charset="0"/>
              </a:rPr>
              <a:t>Vino </a:t>
            </a:r>
            <a:r>
              <a:rPr lang="es-CO" dirty="0">
                <a:latin typeface="Agency FB" pitchFamily="34" charset="0"/>
              </a:rPr>
              <a:t>luego cerca de donde yo estaba; y con su venida me asombré, y me postré sobre mi rostro. Pero él me dijo: Entiende, hijo de hombre, porque la visión es para el tiempo del </a:t>
            </a:r>
            <a:r>
              <a:rPr lang="es-CO" dirty="0" smtClean="0">
                <a:latin typeface="Agency FB" pitchFamily="34" charset="0"/>
              </a:rPr>
              <a:t>fin</a:t>
            </a:r>
            <a:r>
              <a:rPr lang="es-CO" dirty="0" smtClean="0"/>
              <a:t>».</a:t>
            </a:r>
            <a:endParaRPr lang="es-CO" dirty="0"/>
          </a:p>
          <a:p>
            <a:pPr marL="68580" indent="0" algn="ctr">
              <a:buNone/>
            </a:pPr>
            <a:endParaRPr lang="es-CO" dirty="0"/>
          </a:p>
        </p:txBody>
      </p:sp>
    </p:spTree>
    <p:extLst>
      <p:ext uri="{BB962C8B-B14F-4D97-AF65-F5344CB8AC3E}">
        <p14:creationId xmlns:p14="http://schemas.microsoft.com/office/powerpoint/2010/main" val="112491843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2" end="2"/>
                                            </p:txEl>
                                          </p:spTgt>
                                        </p:tgtEl>
                                      </p:cBhvr>
                                    </p:animEffect>
                                  </p:childTnLst>
                                </p:cTn>
                              </p:par>
                              <p:par>
                                <p:cTn id="25" presetID="31"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0" dur="1000"/>
                                        <p:tgtEl>
                                          <p:spTgt spid="3">
                                            <p:txEl>
                                              <p:pRg st="4" end="4"/>
                                            </p:txEl>
                                          </p:spTgt>
                                        </p:tgtEl>
                                      </p:cBhvr>
                                    </p:animEffect>
                                  </p:childTnLst>
                                </p:cTn>
                              </p:par>
                              <p:par>
                                <p:cTn id="31" presetID="31" presetClass="entr" presetSubtype="0"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p:cTn id="3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6" dur="1000"/>
                                        <p:tgtEl>
                                          <p:spTgt spid="3">
                                            <p:txEl>
                                              <p:pRg st="5" end="5"/>
                                            </p:txEl>
                                          </p:spTgt>
                                        </p:tgtEl>
                                      </p:cBhvr>
                                    </p:animEffect>
                                  </p:childTnLst>
                                </p:cTn>
                              </p:par>
                              <p:par>
                                <p:cTn id="37" presetID="31"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p:cTn id="3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0"/>
            <a:ext cx="8820472" cy="6858000"/>
          </a:xfrm>
          <a:solidFill>
            <a:schemeClr val="accent5">
              <a:lumMod val="75000"/>
            </a:schemeClr>
          </a:solidFill>
        </p:spPr>
        <p:txBody>
          <a:bodyPr>
            <a:normAutofit lnSpcReduction="10000"/>
          </a:bodyPr>
          <a:lstStyle/>
          <a:p>
            <a:pPr marL="68580" indent="0">
              <a:buNone/>
            </a:pPr>
            <a:r>
              <a:rPr lang="es-CO" b="1" dirty="0">
                <a:solidFill>
                  <a:srgbClr val="FFFF00"/>
                </a:solidFill>
              </a:rPr>
              <a:t>Daniel </a:t>
            </a:r>
            <a:r>
              <a:rPr lang="es-CO" b="1" dirty="0" smtClean="0">
                <a:solidFill>
                  <a:srgbClr val="FFFF00"/>
                </a:solidFill>
              </a:rPr>
              <a:t>8:17</a:t>
            </a:r>
            <a:r>
              <a:rPr lang="es-CO" dirty="0" smtClean="0"/>
              <a:t>. «</a:t>
            </a:r>
            <a:r>
              <a:rPr lang="es-CO" dirty="0" smtClean="0">
                <a:latin typeface="Agency FB" pitchFamily="34" charset="0"/>
              </a:rPr>
              <a:t>Vino </a:t>
            </a:r>
            <a:r>
              <a:rPr lang="es-CO" dirty="0">
                <a:latin typeface="Agency FB" pitchFamily="34" charset="0"/>
              </a:rPr>
              <a:t>luego cerca de donde yo estaba; y con su venida me asombré, y me postré sobre mi rostro. Pero él me dijo: Entiende, hijo de hombre, porque la visión es para el tiempo del </a:t>
            </a:r>
            <a:r>
              <a:rPr lang="es-CO" dirty="0" smtClean="0">
                <a:latin typeface="Agency FB" pitchFamily="34" charset="0"/>
              </a:rPr>
              <a:t>fin</a:t>
            </a:r>
            <a:r>
              <a:rPr lang="es-CO" dirty="0" smtClean="0"/>
              <a:t>».</a:t>
            </a:r>
            <a:endParaRPr lang="es-CO" dirty="0"/>
          </a:p>
          <a:p>
            <a:endParaRPr lang="es-CO" dirty="0" smtClean="0"/>
          </a:p>
          <a:p>
            <a:pPr marL="68580" indent="0">
              <a:buNone/>
            </a:pPr>
            <a:r>
              <a:rPr lang="es-CO" b="1" dirty="0" smtClean="0">
                <a:solidFill>
                  <a:srgbClr val="FFFF00"/>
                </a:solidFill>
              </a:rPr>
              <a:t>Daniel 12:13</a:t>
            </a:r>
            <a:r>
              <a:rPr lang="es-CO" dirty="0" smtClean="0"/>
              <a:t>. «</a:t>
            </a:r>
            <a:r>
              <a:rPr lang="es-CO" dirty="0" smtClean="0">
                <a:latin typeface="Agency FB" pitchFamily="34" charset="0"/>
              </a:rPr>
              <a:t>Y </a:t>
            </a:r>
            <a:r>
              <a:rPr lang="es-CO" dirty="0">
                <a:latin typeface="Agency FB" pitchFamily="34" charset="0"/>
              </a:rPr>
              <a:t>tú irás hasta el fin, y reposarás, y te levantarás para recibir tu heredad al fin de los </a:t>
            </a:r>
            <a:r>
              <a:rPr lang="es-CO" dirty="0" smtClean="0">
                <a:latin typeface="Agency FB" pitchFamily="34" charset="0"/>
              </a:rPr>
              <a:t>día</a:t>
            </a:r>
            <a:r>
              <a:rPr lang="es-CO" dirty="0" smtClean="0"/>
              <a:t>s».</a:t>
            </a:r>
            <a:r>
              <a:rPr lang="es-CO" dirty="0"/>
              <a:t> </a:t>
            </a:r>
            <a:endParaRPr lang="es-CO" dirty="0" smtClean="0"/>
          </a:p>
          <a:p>
            <a:endParaRPr lang="es-CO" dirty="0" smtClean="0"/>
          </a:p>
          <a:p>
            <a:pPr marL="68580" indent="0">
              <a:buNone/>
            </a:pPr>
            <a:r>
              <a:rPr lang="es-CO" b="1" dirty="0" smtClean="0">
                <a:solidFill>
                  <a:srgbClr val="FFFF00"/>
                </a:solidFill>
              </a:rPr>
              <a:t>Daniel 12:4</a:t>
            </a:r>
            <a:r>
              <a:rPr lang="es-CO" dirty="0" smtClean="0"/>
              <a:t>. «</a:t>
            </a:r>
            <a:r>
              <a:rPr lang="es-CO" dirty="0" smtClean="0">
                <a:latin typeface="Agency FB" pitchFamily="34" charset="0"/>
              </a:rPr>
              <a:t>Pero </a:t>
            </a:r>
            <a:r>
              <a:rPr lang="es-CO" dirty="0">
                <a:latin typeface="Agency FB" pitchFamily="34" charset="0"/>
              </a:rPr>
              <a:t>tú, Daniel, cierra las palabras y sella el libro hasta el tiempo del fin</a:t>
            </a:r>
            <a:r>
              <a:rPr lang="es-CO" dirty="0" smtClean="0">
                <a:latin typeface="Agency FB" pitchFamily="34" charset="0"/>
              </a:rPr>
              <a:t>. Muchos </a:t>
            </a:r>
            <a:r>
              <a:rPr lang="es-CO" dirty="0">
                <a:latin typeface="Agency FB" pitchFamily="34" charset="0"/>
              </a:rPr>
              <a:t>correrán de aquí para allá, y la ciencia se </a:t>
            </a:r>
            <a:r>
              <a:rPr lang="es-CO" dirty="0" smtClean="0">
                <a:latin typeface="Agency FB" pitchFamily="34" charset="0"/>
              </a:rPr>
              <a:t>aumentará</a:t>
            </a:r>
            <a:r>
              <a:rPr lang="es-CO" dirty="0" smtClean="0"/>
              <a:t>».</a:t>
            </a:r>
            <a:endParaRPr lang="es-CO" dirty="0"/>
          </a:p>
          <a:p>
            <a:pPr marL="68580" indent="0">
              <a:buNone/>
            </a:pPr>
            <a:endParaRPr lang="es-CO" dirty="0" smtClean="0"/>
          </a:p>
          <a:p>
            <a:pPr marL="68580" indent="0">
              <a:buNone/>
            </a:pPr>
            <a:r>
              <a:rPr lang="es-CO" dirty="0" smtClean="0"/>
              <a:t>Esta </a:t>
            </a:r>
            <a:r>
              <a:rPr lang="es-CO" dirty="0"/>
              <a:t>Profecía inicio en el año 457 AC con el Tercer Edicto de </a:t>
            </a:r>
            <a:r>
              <a:rPr lang="es-CO" dirty="0" smtClean="0"/>
              <a:t>Artajerjes autorizando la reconstrucción de Jerusalén. Lea </a:t>
            </a:r>
            <a:r>
              <a:rPr lang="es-CO" b="1" dirty="0" smtClean="0">
                <a:solidFill>
                  <a:srgbClr val="FFFF00"/>
                </a:solidFill>
              </a:rPr>
              <a:t>(Esdras 7:11-26).</a:t>
            </a:r>
            <a:endParaRPr lang="es-CO" b="1" dirty="0">
              <a:solidFill>
                <a:srgbClr val="FFFF00"/>
              </a:solidFill>
            </a:endParaRPr>
          </a:p>
        </p:txBody>
      </p:sp>
    </p:spTree>
    <p:extLst>
      <p:ext uri="{BB962C8B-B14F-4D97-AF65-F5344CB8AC3E}">
        <p14:creationId xmlns:p14="http://schemas.microsoft.com/office/powerpoint/2010/main" val="18163828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p:cTn id="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14400" y="188640"/>
            <a:ext cx="7772400" cy="1224136"/>
          </a:xfrm>
          <a:solidFill>
            <a:schemeClr val="tx1">
              <a:lumMod val="85000"/>
            </a:schemeClr>
          </a:solidFill>
        </p:spPr>
        <p:txBody>
          <a:bodyPr/>
          <a:lstStyle/>
          <a:p>
            <a:pPr algn="ctr"/>
            <a:r>
              <a:rPr lang="es-CO" dirty="0" smtClean="0">
                <a:solidFill>
                  <a:schemeClr val="bg1"/>
                </a:solidFill>
              </a:rPr>
              <a:t>Observe el cronograma establecido por Dios</a:t>
            </a:r>
            <a:endParaRPr lang="es-CO" dirty="0">
              <a:solidFill>
                <a:schemeClr val="bg1"/>
              </a:solidFill>
            </a:endParaRPr>
          </a:p>
        </p:txBody>
      </p:sp>
      <p:pic>
        <p:nvPicPr>
          <p:cNvPr id="3074" name="Picture 2" descr="http://saulsalas2.webs.com/2300%20dia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772816"/>
            <a:ext cx="8424936" cy="482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5917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299</Words>
  <Application>Microsoft Office PowerPoint</Application>
  <PresentationFormat>Presentación en pantalla (4:3)</PresentationFormat>
  <Paragraphs>107</Paragraphs>
  <Slides>18</Slides>
  <Notes>0</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Tema de Office</vt:lpstr>
      <vt:lpstr>Tipos de profetas y qué es un profeta N° 2.</vt:lpstr>
      <vt:lpstr>Veamos un ejemplo de lo que es un profeta proclamador </vt:lpstr>
      <vt:lpstr>Presentación de PowerPoint</vt:lpstr>
      <vt:lpstr>¿Quién fue el profeta recogedor de la profecía de Abraham?</vt:lpstr>
      <vt:lpstr>Presentación de PowerPoint</vt:lpstr>
      <vt:lpstr>Ahora veamos el significado de los nombres. </vt:lpstr>
      <vt:lpstr>Veamos el segundo ejemplo  </vt:lpstr>
      <vt:lpstr>Presentación de PowerPoint</vt:lpstr>
      <vt:lpstr>Presentación de PowerPoint</vt:lpstr>
      <vt:lpstr>Veamos el tercer ejemplo  </vt:lpstr>
      <vt:lpstr>Presentación de PowerPoint</vt:lpstr>
      <vt:lpstr>Presentación de PowerPoint</vt:lpstr>
      <vt:lpstr>Presentación de PowerPoint</vt:lpstr>
      <vt:lpstr>Presentación de PowerPoint</vt:lpstr>
      <vt:lpstr>Significado de los nombres.  </vt:lpstr>
      <vt:lpstr>Veamos el cuarto ejemplo. </vt:lpstr>
      <vt:lpstr>Presentación de PowerPoint</vt:lpstr>
      <vt:lpstr>Observe el cronograma establecido por Dios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Tipos de profetas y qué es un profeta N° 2.</dc:title>
  <dc:creator>FAMILIA FIERRO CH</dc:creator>
  <cp:lastModifiedBy>FAMILIA FIERRO CH</cp:lastModifiedBy>
  <cp:revision>1</cp:revision>
  <dcterms:created xsi:type="dcterms:W3CDTF">2014-03-10T20:35:52Z</dcterms:created>
  <dcterms:modified xsi:type="dcterms:W3CDTF">2014-03-10T20:36:12Z</dcterms:modified>
</cp:coreProperties>
</file>